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21"/>
  </p:notesMasterIdLst>
  <p:handoutMasterIdLst>
    <p:handoutMasterId r:id="rId22"/>
  </p:handoutMasterIdLst>
  <p:sldIdLst>
    <p:sldId id="256" r:id="rId2"/>
    <p:sldId id="405" r:id="rId3"/>
    <p:sldId id="404" r:id="rId4"/>
    <p:sldId id="284" r:id="rId5"/>
    <p:sldId id="276" r:id="rId6"/>
    <p:sldId id="408" r:id="rId7"/>
    <p:sldId id="407" r:id="rId8"/>
    <p:sldId id="409" r:id="rId9"/>
    <p:sldId id="410" r:id="rId10"/>
    <p:sldId id="411" r:id="rId11"/>
    <p:sldId id="412" r:id="rId12"/>
    <p:sldId id="413" r:id="rId13"/>
    <p:sldId id="406" r:id="rId14"/>
    <p:sldId id="414" r:id="rId15"/>
    <p:sldId id="416" r:id="rId16"/>
    <p:sldId id="417" r:id="rId17"/>
    <p:sldId id="418" r:id="rId18"/>
    <p:sldId id="419" r:id="rId19"/>
    <p:sldId id="289" r:id="rId20"/>
  </p:sldIdLst>
  <p:sldSz cx="9144000" cy="6858000" type="screen4x3"/>
  <p:notesSz cx="9928225" cy="6797675"/>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5593" autoAdjust="0"/>
  </p:normalViewPr>
  <p:slideViewPr>
    <p:cSldViewPr>
      <p:cViewPr>
        <p:scale>
          <a:sx n="70" d="100"/>
          <a:sy n="70" d="100"/>
        </p:scale>
        <p:origin x="-1542" y="-276"/>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7/24/2014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7/24/2014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4.xml"/><Relationship Id="rId18" Type="http://schemas.openxmlformats.org/officeDocument/2006/relationships/slide" Target="../slides/slide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19.xml"/><Relationship Id="rId17" Type="http://schemas.openxmlformats.org/officeDocument/2006/relationships/slide" Target="../slides/slide12.xml"/><Relationship Id="rId2" Type="http://schemas.openxmlformats.org/officeDocument/2006/relationships/slideLayout" Target="../slideLayouts/slideLayout2.xml"/><Relationship Id="rId16" Type="http://schemas.openxmlformats.org/officeDocument/2006/relationships/slide" Target="../slides/slide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3.xml"/><Relationship Id="rId5" Type="http://schemas.openxmlformats.org/officeDocument/2006/relationships/slideLayout" Target="../slideLayouts/slideLayout5.xml"/><Relationship Id="rId15" Type="http://schemas.openxmlformats.org/officeDocument/2006/relationships/slide" Target="../slides/slide10.xml"/><Relationship Id="rId10" Type="http://schemas.openxmlformats.org/officeDocument/2006/relationships/slide" Target="../slides/slide2.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3" action="ppaction://hlinksldjump"/>
          </p:cNvPr>
          <p:cNvSpPr/>
          <p:nvPr userDrawn="1"/>
        </p:nvSpPr>
        <p:spPr>
          <a:xfrm>
            <a:off x="4248472" y="6559993"/>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6"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7" action="ppaction://hlinksldjump"/>
          </p:cNvPr>
          <p:cNvSpPr/>
          <p:nvPr userDrawn="1"/>
        </p:nvSpPr>
        <p:spPr>
          <a:xfrm>
            <a:off x="3491880" y="6569968"/>
            <a:ext cx="36004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8"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minnesotalife.com/about/glossary_pages/glossary_h.as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30 - Business Resources</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733256"/>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LO1 </a:t>
            </a:r>
            <a:r>
              <a:rPr lang="en-GB" sz="2400" dirty="0"/>
              <a:t>- Know how human resources are managed</a:t>
            </a:r>
            <a:endParaRPr lang="en-GB"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8763" lvl="1">
              <a:buFont typeface="Wingdings 3" pitchFamily="18" charset="2"/>
              <a:buChar char=""/>
            </a:pPr>
            <a:r>
              <a:rPr lang="en-GB" sz="1750" dirty="0" smtClean="0"/>
              <a:t>All companies with more than 20 staff will source internally and externally for staff suitable for an IT job position. Using the company selected for Task 1, you will need to source and store the recruitment documentation for a job you are familiar with. This information should include:</a:t>
            </a:r>
          </a:p>
          <a:p>
            <a:pPr marL="496507" lvl="2">
              <a:buFont typeface="Wingdings 3" pitchFamily="18" charset="2"/>
              <a:buChar char=""/>
            </a:pPr>
            <a:r>
              <a:rPr lang="en-GB" sz="1750" dirty="0" smtClean="0"/>
              <a:t>The Job Advertisement</a:t>
            </a:r>
          </a:p>
          <a:p>
            <a:pPr marL="496507" lvl="2">
              <a:buFont typeface="Wingdings 3" pitchFamily="18" charset="2"/>
              <a:buChar char=""/>
            </a:pPr>
            <a:r>
              <a:rPr lang="en-GB" sz="1750" dirty="0" smtClean="0"/>
              <a:t>A Job Application Form</a:t>
            </a:r>
          </a:p>
          <a:p>
            <a:pPr marL="496507" lvl="2">
              <a:buFont typeface="Wingdings 3" pitchFamily="18" charset="2"/>
              <a:buChar char=""/>
            </a:pPr>
            <a:r>
              <a:rPr lang="en-GB" sz="1750" dirty="0" smtClean="0"/>
              <a:t>A Job Description</a:t>
            </a:r>
          </a:p>
          <a:p>
            <a:pPr marL="496507" lvl="2">
              <a:buFont typeface="Wingdings 3" pitchFamily="18" charset="2"/>
              <a:buChar char=""/>
            </a:pPr>
            <a:r>
              <a:rPr lang="en-GB" sz="1750" dirty="0" smtClean="0"/>
              <a:t>An equal opportunities form</a:t>
            </a:r>
          </a:p>
          <a:p>
            <a:pPr marL="496507" lvl="2">
              <a:buFont typeface="Wingdings 3" pitchFamily="18" charset="2"/>
              <a:buChar char=""/>
            </a:pPr>
            <a:r>
              <a:rPr lang="en-GB" sz="1750" dirty="0" smtClean="0"/>
              <a:t>Or a Recruitment Pack</a:t>
            </a:r>
          </a:p>
          <a:p>
            <a:pPr marL="258763" lvl="1">
              <a:buFont typeface="Wingdings 3" pitchFamily="18" charset="2"/>
              <a:buChar char=""/>
            </a:pPr>
            <a:r>
              <a:rPr lang="en-GB" sz="1750" dirty="0" smtClean="0"/>
              <a:t>Once you have downloaded these you will need to produce a </a:t>
            </a:r>
            <a:r>
              <a:rPr lang="en-GB" sz="1750" dirty="0"/>
              <a:t>guide for applicants on the recruitment documentation used within </a:t>
            </a:r>
            <a:r>
              <a:rPr lang="en-GB" sz="1750" dirty="0" smtClean="0"/>
              <a:t>your </a:t>
            </a:r>
            <a:r>
              <a:rPr lang="en-GB" sz="1750" dirty="0"/>
              <a:t>selected </a:t>
            </a:r>
            <a:r>
              <a:rPr lang="en-GB" sz="1750" dirty="0" smtClean="0"/>
              <a:t>organisation.</a:t>
            </a:r>
          </a:p>
          <a:p>
            <a:pPr marL="258763" lvl="1">
              <a:buFont typeface="Wingdings 3" pitchFamily="18" charset="2"/>
              <a:buChar char=""/>
            </a:pPr>
            <a:r>
              <a:rPr lang="en-GB" sz="1750" dirty="0" smtClean="0"/>
              <a:t>The </a:t>
            </a:r>
            <a:r>
              <a:rPr lang="en-GB" sz="1750" dirty="0"/>
              <a:t>guide should use a specified job role as an example and describe the recruitment documentation and the main employability, personal and communication skills required when applying for the specified job role.</a:t>
            </a:r>
            <a:endParaRPr lang="en-GB" sz="1750" dirty="0" smtClean="0"/>
          </a:p>
          <a:p>
            <a:pPr marL="30163" lvl="1" indent="0">
              <a:buNone/>
            </a:pPr>
            <a:r>
              <a:rPr lang="en-GB" sz="1750" b="1" dirty="0" smtClean="0"/>
              <a:t>P1.2 – Task 02 – </a:t>
            </a:r>
            <a:r>
              <a:rPr lang="en-GB" sz="1750" b="1" dirty="0"/>
              <a:t> </a:t>
            </a:r>
            <a:r>
              <a:rPr lang="en-GB" sz="1750" dirty="0" smtClean="0"/>
              <a:t>Identify and discuss all </a:t>
            </a:r>
            <a:r>
              <a:rPr lang="en-GB" sz="1750" dirty="0"/>
              <a:t>of the stages involved in the process prior to issuing the job advertisement, as well as a list of the stages involved after the job has been advertised. </a:t>
            </a:r>
            <a:endParaRPr lang="en-GB" sz="1750" dirty="0" smtClean="0"/>
          </a:p>
          <a:p>
            <a:pPr marL="315913" lvl="1" indent="-285750"/>
            <a:r>
              <a:rPr lang="en-GB" sz="1750" dirty="0" smtClean="0"/>
              <a:t>These will include  the functions of HR prior and during the application process.</a:t>
            </a:r>
            <a:endParaRPr lang="en-GB" sz="175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P1.2 – Recruitment Documentation</a:t>
            </a:r>
            <a:endParaRPr lang="en-US" b="1" dirty="0"/>
          </a:p>
        </p:txBody>
      </p:sp>
    </p:spTree>
    <p:extLst>
      <p:ext uri="{BB962C8B-B14F-4D97-AF65-F5344CB8AC3E}">
        <p14:creationId xmlns:p14="http://schemas.microsoft.com/office/powerpoint/2010/main" val="47395344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8763" lvl="1">
              <a:buFont typeface="Wingdings 3" pitchFamily="18" charset="2"/>
              <a:buChar char=""/>
            </a:pPr>
            <a:r>
              <a:rPr lang="en-GB" sz="2000" dirty="0" smtClean="0"/>
              <a:t>Using the information from the Job application and recruitment documentation found, you have been asked to produce a </a:t>
            </a:r>
            <a:r>
              <a:rPr lang="en-GB" sz="2000" dirty="0" smtClean="0"/>
              <a:t>gu</a:t>
            </a:r>
            <a:r>
              <a:rPr lang="en-GB" sz="2000" dirty="0" smtClean="0"/>
              <a:t>ide for internal staff of your company to explain the recruitment processes. For this you will need to evidence examples of the process from the documentation and explain the importance of each document found and the purpose of that document in finding the appropriate member of staff for the job.</a:t>
            </a:r>
          </a:p>
          <a:p>
            <a:pPr marL="258763" lvl="1">
              <a:buFont typeface="Wingdings 3" pitchFamily="18" charset="2"/>
              <a:buChar char=""/>
            </a:pPr>
            <a:r>
              <a:rPr lang="en-GB" sz="2000" dirty="0" smtClean="0"/>
              <a:t>For this guide you might use the following sections:</a:t>
            </a:r>
          </a:p>
          <a:p>
            <a:pPr marL="258763" lvl="1">
              <a:buFont typeface="Wingdings 3" pitchFamily="18" charset="2"/>
              <a:buChar char=""/>
            </a:pPr>
            <a:endParaRPr lang="en-GB" sz="2000" dirty="0"/>
          </a:p>
          <a:p>
            <a:pPr marL="258763" lvl="1">
              <a:buFont typeface="Wingdings 3" pitchFamily="18" charset="2"/>
              <a:buChar char=""/>
            </a:pPr>
            <a:endParaRPr lang="en-GB" sz="2000" dirty="0" smtClean="0"/>
          </a:p>
          <a:p>
            <a:pPr marL="258763" lvl="1">
              <a:buFont typeface="Wingdings 3" pitchFamily="18" charset="2"/>
              <a:buChar char=""/>
            </a:pPr>
            <a:endParaRPr lang="en-GB" sz="2000" dirty="0"/>
          </a:p>
          <a:p>
            <a:pPr marL="258763" lvl="1">
              <a:buFont typeface="Wingdings 3" pitchFamily="18" charset="2"/>
              <a:buChar char=""/>
            </a:pPr>
            <a:endParaRPr lang="en-GB" sz="2000" dirty="0" smtClean="0"/>
          </a:p>
          <a:p>
            <a:pPr marL="258763" lvl="1">
              <a:buFont typeface="Wingdings 3" pitchFamily="18" charset="2"/>
              <a:buChar char=""/>
            </a:pPr>
            <a:endParaRPr lang="en-GB" sz="2000" dirty="0" smtClean="0"/>
          </a:p>
          <a:p>
            <a:pPr marL="258763" lvl="1">
              <a:buFont typeface="Wingdings 3" pitchFamily="18" charset="2"/>
              <a:buChar char=""/>
            </a:pPr>
            <a:endParaRPr lang="en-GB" sz="2000" dirty="0"/>
          </a:p>
          <a:p>
            <a:pPr marL="258763" lvl="1">
              <a:buFont typeface="Wingdings 3" pitchFamily="18" charset="2"/>
              <a:buChar char=""/>
            </a:pPr>
            <a:endParaRPr lang="en-GB" sz="2000" dirty="0" smtClean="0"/>
          </a:p>
          <a:p>
            <a:pPr marL="30163" lvl="1" indent="0">
              <a:buNone/>
            </a:pPr>
            <a:r>
              <a:rPr lang="en-GB" sz="2000" b="1" dirty="0" smtClean="0"/>
              <a:t>P1.3 – Task 03 -</a:t>
            </a:r>
            <a:r>
              <a:rPr lang="en-GB" sz="2000" dirty="0" smtClean="0"/>
              <a:t> Produce </a:t>
            </a:r>
            <a:r>
              <a:rPr lang="en-GB" sz="2000" dirty="0"/>
              <a:t>a </a:t>
            </a:r>
            <a:r>
              <a:rPr lang="en-GB" sz="2000" dirty="0" smtClean="0"/>
              <a:t>step by step guide </a:t>
            </a:r>
            <a:r>
              <a:rPr lang="en-GB" sz="2000" dirty="0"/>
              <a:t>for internal staff of your company </a:t>
            </a:r>
            <a:r>
              <a:rPr lang="en-GB" sz="2000" dirty="0" smtClean="0"/>
              <a:t>based on recruitment documentation to </a:t>
            </a:r>
            <a:r>
              <a:rPr lang="en-GB" sz="2000" dirty="0"/>
              <a:t>explain the recruitment </a:t>
            </a:r>
            <a:r>
              <a:rPr lang="en-GB" sz="2000" dirty="0" smtClean="0"/>
              <a:t>processes.</a:t>
            </a:r>
            <a:endParaRPr lang="en-GB" sz="20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P1.3 – Recruitment Documentation</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790945503"/>
              </p:ext>
            </p:extLst>
          </p:nvPr>
        </p:nvGraphicFramePr>
        <p:xfrm>
          <a:off x="251520" y="3140968"/>
          <a:ext cx="8640960" cy="2407920"/>
        </p:xfrm>
        <a:graphic>
          <a:graphicData uri="http://schemas.openxmlformats.org/drawingml/2006/table">
            <a:tbl>
              <a:tblPr firstRow="1" bandRow="1">
                <a:tableStyleId>{5C22544A-7EE6-4342-B048-85BDC9FD1C3A}</a:tableStyleId>
              </a:tblPr>
              <a:tblGrid>
                <a:gridCol w="1872208"/>
                <a:gridCol w="2664296"/>
                <a:gridCol w="2088232"/>
                <a:gridCol w="2016224"/>
              </a:tblGrid>
              <a:tr h="370840">
                <a:tc>
                  <a:txBody>
                    <a:bodyPr/>
                    <a:lstStyle/>
                    <a:p>
                      <a:pPr algn="ctr"/>
                      <a:r>
                        <a:rPr lang="en-GB" sz="1400" b="1" dirty="0" smtClean="0"/>
                        <a:t>Location of the Job Advertisement</a:t>
                      </a:r>
                      <a:endParaRPr lang="en-GB" sz="1400" b="1" dirty="0"/>
                    </a:p>
                  </a:txBody>
                  <a:tcPr/>
                </a:tc>
                <a:tc>
                  <a:txBody>
                    <a:bodyPr/>
                    <a:lstStyle/>
                    <a:p>
                      <a:pPr algn="ctr"/>
                      <a:r>
                        <a:rPr lang="en-GB" sz="1400" b="1" dirty="0" smtClean="0"/>
                        <a:t>What</a:t>
                      </a:r>
                      <a:r>
                        <a:rPr lang="en-GB" sz="1400" b="1" baseline="0" dirty="0" smtClean="0"/>
                        <a:t> is stated in the Job Application form</a:t>
                      </a:r>
                      <a:endParaRPr lang="en-GB" sz="1400" b="1" dirty="0"/>
                    </a:p>
                  </a:txBody>
                  <a:tcPr/>
                </a:tc>
                <a:tc>
                  <a:txBody>
                    <a:bodyPr/>
                    <a:lstStyle/>
                    <a:p>
                      <a:pPr algn="ctr"/>
                      <a:r>
                        <a:rPr lang="en-GB" sz="1400" b="1" dirty="0" smtClean="0"/>
                        <a:t>The language used specific</a:t>
                      </a:r>
                      <a:r>
                        <a:rPr lang="en-GB" sz="1400" b="1" baseline="0" dirty="0" smtClean="0"/>
                        <a:t> for the target audience</a:t>
                      </a:r>
                      <a:endParaRPr lang="en-GB" sz="1400" b="1" dirty="0"/>
                    </a:p>
                  </a:txBody>
                  <a:tcPr/>
                </a:tc>
                <a:tc>
                  <a:txBody>
                    <a:bodyPr/>
                    <a:lstStyle/>
                    <a:p>
                      <a:pPr algn="ctr"/>
                      <a:r>
                        <a:rPr lang="en-GB" sz="1400" b="1" dirty="0" smtClean="0"/>
                        <a:t>What is said in the Job Description</a:t>
                      </a:r>
                      <a:endParaRPr lang="en-GB" sz="1400" b="1" dirty="0"/>
                    </a:p>
                  </a:txBody>
                  <a:tcPr/>
                </a:tc>
              </a:tr>
              <a:tr h="370840">
                <a:tc>
                  <a:txBody>
                    <a:bodyPr/>
                    <a:lstStyle/>
                    <a:p>
                      <a:pPr algn="ctr"/>
                      <a:r>
                        <a:rPr lang="en-GB" sz="1400" b="1" dirty="0" smtClean="0"/>
                        <a:t>The</a:t>
                      </a:r>
                      <a:r>
                        <a:rPr lang="en-GB" sz="1400" b="1" baseline="0" dirty="0" smtClean="0"/>
                        <a:t> language used in the EO form</a:t>
                      </a:r>
                      <a:endParaRPr lang="en-GB" sz="1400" b="1" dirty="0"/>
                    </a:p>
                  </a:txBody>
                  <a:tcPr/>
                </a:tc>
                <a:tc>
                  <a:txBody>
                    <a:bodyPr/>
                    <a:lstStyle/>
                    <a:p>
                      <a:pPr algn="ctr"/>
                      <a:r>
                        <a:rPr lang="en-GB" sz="1400" b="1" dirty="0" smtClean="0"/>
                        <a:t>The way</a:t>
                      </a:r>
                      <a:r>
                        <a:rPr lang="en-GB" sz="1400" b="1" baseline="0" dirty="0" smtClean="0"/>
                        <a:t> the job specifics are listed</a:t>
                      </a:r>
                      <a:endParaRPr lang="en-GB" sz="1400" b="1" dirty="0"/>
                    </a:p>
                  </a:txBody>
                  <a:tcPr/>
                </a:tc>
                <a:tc>
                  <a:txBody>
                    <a:bodyPr/>
                    <a:lstStyle/>
                    <a:p>
                      <a:pPr algn="ctr"/>
                      <a:r>
                        <a:rPr lang="en-GB" sz="1400" b="1" dirty="0" smtClean="0"/>
                        <a:t>The use of quantitative</a:t>
                      </a:r>
                      <a:r>
                        <a:rPr lang="en-GB" sz="1400" b="1" baseline="0" dirty="0" smtClean="0"/>
                        <a:t> questions</a:t>
                      </a:r>
                      <a:endParaRPr lang="en-GB" sz="1400" b="1" dirty="0"/>
                    </a:p>
                  </a:txBody>
                  <a:tcPr/>
                </a:tc>
                <a:tc>
                  <a:txBody>
                    <a:bodyPr/>
                    <a:lstStyle/>
                    <a:p>
                      <a:pPr algn="ctr"/>
                      <a:r>
                        <a:rPr lang="en-GB" sz="1400" b="1" dirty="0" smtClean="0"/>
                        <a:t>How the</a:t>
                      </a:r>
                      <a:r>
                        <a:rPr lang="en-GB" sz="1400" b="1" baseline="0" dirty="0" smtClean="0"/>
                        <a:t> deadline reflects the job position</a:t>
                      </a:r>
                      <a:endParaRPr lang="en-GB" sz="1400" b="1" dirty="0"/>
                    </a:p>
                  </a:txBody>
                  <a:tcPr/>
                </a:tc>
              </a:tr>
              <a:tr h="370840">
                <a:tc>
                  <a:txBody>
                    <a:bodyPr/>
                    <a:lstStyle/>
                    <a:p>
                      <a:pPr algn="ctr"/>
                      <a:r>
                        <a:rPr lang="en-GB" sz="1400" b="1" dirty="0" smtClean="0"/>
                        <a:t>How lenient are they on qualifications</a:t>
                      </a:r>
                      <a:endParaRPr lang="en-GB" sz="1400" b="1" dirty="0"/>
                    </a:p>
                  </a:txBody>
                  <a:tcPr/>
                </a:tc>
                <a:tc>
                  <a:txBody>
                    <a:bodyPr/>
                    <a:lstStyle/>
                    <a:p>
                      <a:pPr algn="ctr"/>
                      <a:r>
                        <a:rPr lang="en-GB" sz="1400" b="1" dirty="0" smtClean="0"/>
                        <a:t>Are they more concerned with your previous employment  or your qualifications</a:t>
                      </a:r>
                      <a:endParaRPr lang="en-GB" sz="1400" b="1" dirty="0"/>
                    </a:p>
                  </a:txBody>
                  <a:tcPr/>
                </a:tc>
                <a:tc>
                  <a:txBody>
                    <a:bodyPr/>
                    <a:lstStyle/>
                    <a:p>
                      <a:pPr algn="ctr"/>
                      <a:r>
                        <a:rPr lang="en-GB" sz="1400" b="1" dirty="0" smtClean="0"/>
                        <a:t>What kind of references are they</a:t>
                      </a:r>
                      <a:r>
                        <a:rPr lang="en-GB" sz="1400" b="1" baseline="0" dirty="0" smtClean="0"/>
                        <a:t> looking for</a:t>
                      </a:r>
                      <a:endParaRPr lang="en-GB" sz="1400" b="1" dirty="0"/>
                    </a:p>
                  </a:txBody>
                  <a:tcPr/>
                </a:tc>
                <a:tc>
                  <a:txBody>
                    <a:bodyPr/>
                    <a:lstStyle/>
                    <a:p>
                      <a:pPr algn="ctr"/>
                      <a:r>
                        <a:rPr lang="en-GB" sz="1400" b="1" dirty="0" smtClean="0"/>
                        <a:t>What incentives are they offering</a:t>
                      </a:r>
                      <a:endParaRPr lang="en-GB" sz="1400" b="1" dirty="0"/>
                    </a:p>
                  </a:txBody>
                  <a:tcPr/>
                </a:tc>
              </a:tr>
            </a:tbl>
          </a:graphicData>
        </a:graphic>
      </p:graphicFrame>
    </p:spTree>
    <p:extLst>
      <p:ext uri="{BB962C8B-B14F-4D97-AF65-F5344CB8AC3E}">
        <p14:creationId xmlns:p14="http://schemas.microsoft.com/office/powerpoint/2010/main" val="366312127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8763" lvl="1">
              <a:buFont typeface="Wingdings 3" pitchFamily="18" charset="2"/>
              <a:buChar char=""/>
            </a:pPr>
            <a:r>
              <a:rPr lang="en-GB" sz="2200" dirty="0" smtClean="0"/>
              <a:t>Not all documentation and procedures work well. Look at the turnover of your own school, do staff stay longer than 5 years, have you had classes where you have different teachers every few months. There are also teachers who have stayed for 30 years or more. Is this down to the recruitment policies, or does the school choose ambitious teachers and then is surprised when they move on.</a:t>
            </a:r>
            <a:r>
              <a:rPr lang="en-GB" sz="2400" b="1" dirty="0"/>
              <a:t> </a:t>
            </a:r>
            <a:endParaRPr lang="en-GB" sz="2200" dirty="0" smtClean="0"/>
          </a:p>
          <a:p>
            <a:pPr marL="30163" lvl="1" indent="0">
              <a:buNone/>
            </a:pPr>
            <a:r>
              <a:rPr lang="en-GB" sz="2200" b="1" dirty="0" smtClean="0"/>
              <a:t>M1.1 – Task 04 -</a:t>
            </a:r>
            <a:r>
              <a:rPr lang="en-GB" sz="2200" dirty="0" smtClean="0"/>
              <a:t> Create </a:t>
            </a:r>
            <a:r>
              <a:rPr lang="en-GB" sz="2200" dirty="0"/>
              <a:t>a report for the management team which analyses the recruitment documentation that is used by the selected </a:t>
            </a:r>
            <a:r>
              <a:rPr lang="en-GB" sz="2200" dirty="0" smtClean="0"/>
              <a:t>organisation, suggesting improvements to the procedures. </a:t>
            </a:r>
          </a:p>
          <a:p>
            <a:pPr marL="258763" lvl="1">
              <a:buFont typeface="Wingdings 3" pitchFamily="18" charset="2"/>
              <a:buChar char=""/>
            </a:pPr>
            <a:r>
              <a:rPr lang="en-GB" sz="2200" dirty="0" smtClean="0"/>
              <a:t>For example:</a:t>
            </a:r>
            <a:endParaRPr lang="en-GB" sz="22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M1.1 – Recruitment Documentation</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3073238034"/>
              </p:ext>
            </p:extLst>
          </p:nvPr>
        </p:nvGraphicFramePr>
        <p:xfrm>
          <a:off x="251520" y="4538816"/>
          <a:ext cx="8640960" cy="1554480"/>
        </p:xfrm>
        <a:graphic>
          <a:graphicData uri="http://schemas.openxmlformats.org/drawingml/2006/table">
            <a:tbl>
              <a:tblPr firstRow="1" bandRow="1">
                <a:tableStyleId>{5C22544A-7EE6-4342-B048-85BDC9FD1C3A}</a:tableStyleId>
              </a:tblPr>
              <a:tblGrid>
                <a:gridCol w="2448272"/>
                <a:gridCol w="2088232"/>
                <a:gridCol w="2448272"/>
                <a:gridCol w="1656184"/>
              </a:tblGrid>
              <a:tr h="370840">
                <a:tc>
                  <a:txBody>
                    <a:bodyPr/>
                    <a:lstStyle/>
                    <a:p>
                      <a:pPr algn="ctr"/>
                      <a:r>
                        <a:rPr kumimoji="0" lang="en-GB" sz="1400" b="1" kern="1200" dirty="0" smtClean="0">
                          <a:solidFill>
                            <a:schemeClr val="dk1"/>
                          </a:solidFill>
                          <a:latin typeface="+mn-lt"/>
                          <a:ea typeface="+mn-ea"/>
                          <a:cs typeface="+mn-cs"/>
                        </a:rPr>
                        <a:t>Choice of Advertising location</a:t>
                      </a:r>
                      <a:endParaRPr kumimoji="0" lang="en-GB" sz="1400" b="1" kern="1200" dirty="0">
                        <a:solidFill>
                          <a:schemeClr val="dk1"/>
                        </a:solidFill>
                        <a:latin typeface="+mn-lt"/>
                        <a:ea typeface="+mn-ea"/>
                        <a:cs typeface="+mn-cs"/>
                      </a:endParaRPr>
                    </a:p>
                  </a:txBody>
                  <a:tcPr/>
                </a:tc>
                <a:tc>
                  <a:txBody>
                    <a:bodyPr/>
                    <a:lstStyle/>
                    <a:p>
                      <a:pPr algn="ctr"/>
                      <a:r>
                        <a:rPr kumimoji="0" lang="en-GB" sz="1400" b="1" kern="1200" dirty="0" smtClean="0">
                          <a:solidFill>
                            <a:schemeClr val="dk1"/>
                          </a:solidFill>
                          <a:latin typeface="+mn-lt"/>
                          <a:ea typeface="+mn-ea"/>
                          <a:cs typeface="+mn-cs"/>
                        </a:rPr>
                        <a:t>Modern expectations of staff </a:t>
                      </a:r>
                      <a:endParaRPr kumimoji="0" lang="en-GB" sz="1400" b="1" kern="1200" dirty="0">
                        <a:solidFill>
                          <a:schemeClr val="dk1"/>
                        </a:solidFill>
                        <a:latin typeface="+mn-lt"/>
                        <a:ea typeface="+mn-ea"/>
                        <a:cs typeface="+mn-cs"/>
                      </a:endParaRPr>
                    </a:p>
                  </a:txBody>
                  <a:tcPr/>
                </a:tc>
                <a:tc>
                  <a:txBody>
                    <a:bodyPr/>
                    <a:lstStyle/>
                    <a:p>
                      <a:pPr algn="ctr"/>
                      <a:r>
                        <a:rPr kumimoji="0" lang="en-GB" sz="1400" b="1" kern="1200" dirty="0" smtClean="0">
                          <a:solidFill>
                            <a:schemeClr val="dk1"/>
                          </a:solidFill>
                          <a:latin typeface="+mn-lt"/>
                          <a:ea typeface="+mn-ea"/>
                          <a:cs typeface="+mn-cs"/>
                        </a:rPr>
                        <a:t>Qualifications for the specified job</a:t>
                      </a:r>
                      <a:endParaRPr kumimoji="0" lang="en-GB" sz="1400" b="1" kern="1200" dirty="0">
                        <a:solidFill>
                          <a:schemeClr val="dk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mn-lt"/>
                          <a:ea typeface="+mn-ea"/>
                          <a:cs typeface="+mn-cs"/>
                        </a:rPr>
                        <a:t>Deadlines set</a:t>
                      </a:r>
                    </a:p>
                    <a:p>
                      <a:pPr algn="ctr"/>
                      <a:endParaRPr kumimoji="0" lang="en-GB" sz="1400" b="1" kern="1200" dirty="0">
                        <a:solidFill>
                          <a:schemeClr val="dk1"/>
                        </a:solidFill>
                        <a:latin typeface="+mn-lt"/>
                        <a:ea typeface="+mn-ea"/>
                        <a:cs typeface="+mn-cs"/>
                      </a:endParaRPr>
                    </a:p>
                  </a:txBody>
                  <a:tcPr/>
                </a:tc>
              </a:tr>
              <a:tr h="370840">
                <a:tc>
                  <a:txBody>
                    <a:bodyPr/>
                    <a:lstStyle/>
                    <a:p>
                      <a:pPr algn="ctr"/>
                      <a:r>
                        <a:rPr kumimoji="0" lang="en-GB" sz="1400" b="1" kern="1200" dirty="0" smtClean="0">
                          <a:solidFill>
                            <a:schemeClr val="dk1"/>
                          </a:solidFill>
                          <a:latin typeface="+mn-lt"/>
                          <a:ea typeface="+mn-ea"/>
                          <a:cs typeface="+mn-cs"/>
                        </a:rPr>
                        <a:t>Application form too long or too short</a:t>
                      </a:r>
                      <a:endParaRPr kumimoji="0" lang="en-GB" sz="1400" b="1" kern="1200" dirty="0">
                        <a:solidFill>
                          <a:schemeClr val="dk1"/>
                        </a:solidFill>
                        <a:latin typeface="+mn-lt"/>
                        <a:ea typeface="+mn-ea"/>
                        <a:cs typeface="+mn-cs"/>
                      </a:endParaRPr>
                    </a:p>
                  </a:txBody>
                  <a:tcPr/>
                </a:tc>
                <a:tc>
                  <a:txBody>
                    <a:bodyPr/>
                    <a:lstStyle/>
                    <a:p>
                      <a:pPr algn="ctr"/>
                      <a:r>
                        <a:rPr kumimoji="0" lang="en-GB" sz="1400" b="1" kern="1200" dirty="0" smtClean="0">
                          <a:solidFill>
                            <a:schemeClr val="dk1"/>
                          </a:solidFill>
                          <a:latin typeface="+mn-lt"/>
                          <a:ea typeface="+mn-ea"/>
                          <a:cs typeface="+mn-cs"/>
                        </a:rPr>
                        <a:t>File format (PDF or Word)</a:t>
                      </a:r>
                      <a:endParaRPr kumimoji="0" lang="en-GB" sz="1400" b="1" kern="1200" dirty="0">
                        <a:solidFill>
                          <a:schemeClr val="dk1"/>
                        </a:solidFill>
                        <a:latin typeface="+mn-lt"/>
                        <a:ea typeface="+mn-ea"/>
                        <a:cs typeface="+mn-cs"/>
                      </a:endParaRPr>
                    </a:p>
                  </a:txBody>
                  <a:tcPr/>
                </a:tc>
                <a:tc>
                  <a:txBody>
                    <a:bodyPr/>
                    <a:lstStyle/>
                    <a:p>
                      <a:pPr algn="ctr"/>
                      <a:r>
                        <a:rPr kumimoji="0" lang="en-GB" sz="1400" b="1" kern="1200" dirty="0" smtClean="0">
                          <a:solidFill>
                            <a:schemeClr val="dk1"/>
                          </a:solidFill>
                          <a:latin typeface="+mn-lt"/>
                          <a:ea typeface="+mn-ea"/>
                          <a:cs typeface="+mn-cs"/>
                        </a:rPr>
                        <a:t>Interview procedure vs. Job expectations</a:t>
                      </a:r>
                      <a:endParaRPr kumimoji="0" lang="en-GB" sz="1400" b="1" kern="1200" dirty="0">
                        <a:solidFill>
                          <a:schemeClr val="dk1"/>
                        </a:solidFill>
                        <a:latin typeface="+mn-lt"/>
                        <a:ea typeface="+mn-ea"/>
                        <a:cs typeface="+mn-cs"/>
                      </a:endParaRPr>
                    </a:p>
                  </a:txBody>
                  <a:tcPr/>
                </a:tc>
                <a:tc>
                  <a:txBody>
                    <a:bodyPr/>
                    <a:lstStyle/>
                    <a:p>
                      <a:pPr algn="ctr"/>
                      <a:r>
                        <a:rPr kumimoji="0" lang="en-GB" sz="1400" b="1" kern="1200" dirty="0" smtClean="0">
                          <a:solidFill>
                            <a:schemeClr val="dk1"/>
                          </a:solidFill>
                          <a:latin typeface="+mn-lt"/>
                          <a:ea typeface="+mn-ea"/>
                          <a:cs typeface="+mn-cs"/>
                        </a:rPr>
                        <a:t>Technical wording</a:t>
                      </a:r>
                      <a:endParaRPr kumimoji="0" lang="en-GB" sz="1400" b="1" kern="1200" dirty="0">
                        <a:solidFill>
                          <a:schemeClr val="dk1"/>
                        </a:solidFill>
                        <a:latin typeface="+mn-lt"/>
                        <a:ea typeface="+mn-ea"/>
                        <a:cs typeface="+mn-cs"/>
                      </a:endParaRPr>
                    </a:p>
                  </a:txBody>
                  <a:tcPr/>
                </a:tc>
              </a:tr>
              <a:tr h="370840">
                <a:tc>
                  <a:txBody>
                    <a:bodyPr/>
                    <a:lstStyle/>
                    <a:p>
                      <a:pPr algn="ctr"/>
                      <a:r>
                        <a:rPr kumimoji="0" lang="en-GB" sz="1400" b="1" kern="1200" dirty="0" smtClean="0">
                          <a:solidFill>
                            <a:schemeClr val="dk1"/>
                          </a:solidFill>
                          <a:latin typeface="+mn-lt"/>
                          <a:ea typeface="+mn-ea"/>
                          <a:cs typeface="+mn-cs"/>
                        </a:rPr>
                        <a:t>Hidden meanings in the questions (age, race etc.)</a:t>
                      </a:r>
                      <a:endParaRPr kumimoji="0" lang="en-GB" sz="1400" b="1" kern="1200" dirty="0">
                        <a:solidFill>
                          <a:schemeClr val="dk1"/>
                        </a:solidFill>
                        <a:latin typeface="+mn-lt"/>
                        <a:ea typeface="+mn-ea"/>
                        <a:cs typeface="+mn-cs"/>
                      </a:endParaRPr>
                    </a:p>
                  </a:txBody>
                  <a:tcPr/>
                </a:tc>
                <a:tc>
                  <a:txBody>
                    <a:bodyPr/>
                    <a:lstStyle/>
                    <a:p>
                      <a:pPr algn="ctr"/>
                      <a:r>
                        <a:rPr kumimoji="0" lang="en-GB" sz="1400" b="1" kern="1200" dirty="0" smtClean="0">
                          <a:solidFill>
                            <a:schemeClr val="dk1"/>
                          </a:solidFill>
                          <a:latin typeface="+mn-lt"/>
                          <a:ea typeface="+mn-ea"/>
                          <a:cs typeface="+mn-cs"/>
                        </a:rPr>
                        <a:t>Too many expectations</a:t>
                      </a:r>
                      <a:endParaRPr kumimoji="0" lang="en-GB" sz="1400" b="1" kern="1200" dirty="0">
                        <a:solidFill>
                          <a:schemeClr val="dk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mn-lt"/>
                          <a:ea typeface="+mn-ea"/>
                          <a:cs typeface="+mn-cs"/>
                        </a:rPr>
                        <a:t>Reference expectations (Professional or personal)</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mn-lt"/>
                          <a:ea typeface="+mn-ea"/>
                          <a:cs typeface="+mn-cs"/>
                        </a:rPr>
                        <a:t>Pay vs. Duties</a:t>
                      </a:r>
                    </a:p>
                  </a:txBody>
                  <a:tcPr/>
                </a:tc>
              </a:tr>
            </a:tbl>
          </a:graphicData>
        </a:graphic>
      </p:graphicFrame>
    </p:spTree>
    <p:extLst>
      <p:ext uri="{BB962C8B-B14F-4D97-AF65-F5344CB8AC3E}">
        <p14:creationId xmlns:p14="http://schemas.microsoft.com/office/powerpoint/2010/main" val="410124981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85750" lvl="1" indent="-285750">
              <a:buFont typeface="Wingdings 3" pitchFamily="18" charset="2"/>
              <a:buChar char=""/>
            </a:pPr>
            <a:r>
              <a:rPr lang="en-GB" sz="2000" dirty="0" smtClean="0">
                <a:solidFill>
                  <a:schemeClr val="dk1"/>
                </a:solidFill>
              </a:rPr>
              <a:t>Within every Job expectation there are skills that are necessary to gain or demonstrate. These are not necessarily qualifications gained through courses or from School and University. Qualifications are important, they get you to the interview door, when there are a lot of applicants the company will first narrow down the pile to those qualified, if the pile is still large (10 or more) then they will narrow it down to those suitable.</a:t>
            </a:r>
          </a:p>
          <a:p>
            <a:pPr marL="285750" lvl="1" indent="-285750">
              <a:buFont typeface="Wingdings 3" pitchFamily="18" charset="2"/>
              <a:buChar char=""/>
            </a:pPr>
            <a:r>
              <a:rPr lang="en-GB" sz="2000" dirty="0" smtClean="0">
                <a:solidFill>
                  <a:schemeClr val="dk1"/>
                </a:solidFill>
              </a:rPr>
              <a:t>For this task you will need to keep the documentation found for the specific job you are interested in or can discuss. Going through the documentation you will need to explain and show evidence of where the application asks for job skills. From these you will need to explain the main employability skills and personal communication skills the applications and job specifications are asking for.  You should show this through the application form as well as the job specification and interview process to demonstrate understanding.</a:t>
            </a:r>
          </a:p>
          <a:p>
            <a:pPr marL="0" lvl="1" indent="0">
              <a:buNone/>
            </a:pPr>
            <a:r>
              <a:rPr lang="en-GB" sz="2000" b="1" dirty="0" smtClean="0">
                <a:solidFill>
                  <a:schemeClr val="dk1"/>
                </a:solidFill>
              </a:rPr>
              <a:t>P2.1 – Task 5 - </a:t>
            </a:r>
            <a:r>
              <a:rPr lang="en-GB" sz="2000" dirty="0" smtClean="0">
                <a:solidFill>
                  <a:schemeClr val="dk1"/>
                </a:solidFill>
              </a:rPr>
              <a:t>Describe </a:t>
            </a:r>
            <a:r>
              <a:rPr lang="en-GB" sz="2000" dirty="0">
                <a:solidFill>
                  <a:schemeClr val="dk1"/>
                </a:solidFill>
              </a:rPr>
              <a:t>the main employability and personal and communication skills required when applying for a specific job </a:t>
            </a:r>
            <a:r>
              <a:rPr lang="en-GB" sz="2000" dirty="0" smtClean="0">
                <a:solidFill>
                  <a:schemeClr val="dk1"/>
                </a:solidFill>
              </a:rPr>
              <a:t>role.</a:t>
            </a:r>
            <a:endParaRPr lang="en-GB" sz="2000" dirty="0">
              <a:solidFill>
                <a:schemeClr val="dk1"/>
              </a:solidFill>
            </a:endParaRPr>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P2.1 </a:t>
            </a:r>
            <a:r>
              <a:rPr lang="en-GB" sz="2800" dirty="0" smtClean="0"/>
              <a:t>- Employability </a:t>
            </a:r>
            <a:r>
              <a:rPr lang="en-GB" sz="2800" dirty="0"/>
              <a:t>and personal and communication </a:t>
            </a:r>
            <a:r>
              <a:rPr lang="en-GB" sz="2800" dirty="0" smtClean="0"/>
              <a:t>skills</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110621820"/>
              </p:ext>
            </p:extLst>
          </p:nvPr>
        </p:nvGraphicFramePr>
        <p:xfrm>
          <a:off x="251520" y="5639648"/>
          <a:ext cx="8640960" cy="741680"/>
        </p:xfrm>
        <a:graphic>
          <a:graphicData uri="http://schemas.openxmlformats.org/drawingml/2006/table">
            <a:tbl>
              <a:tblPr firstRow="1" bandRow="1">
                <a:tableStyleId>{5C22544A-7EE6-4342-B048-85BDC9FD1C3A}</a:tableStyleId>
              </a:tblPr>
              <a:tblGrid>
                <a:gridCol w="2160240"/>
                <a:gridCol w="2160240"/>
                <a:gridCol w="2160240"/>
                <a:gridCol w="2160240"/>
              </a:tblGrid>
              <a:tr h="370840">
                <a:tc>
                  <a:txBody>
                    <a:bodyPr/>
                    <a:lstStyle/>
                    <a:p>
                      <a:pPr algn="ctr"/>
                      <a:r>
                        <a:rPr lang="en-GB" sz="1400" b="1" dirty="0" smtClean="0"/>
                        <a:t>Qualifications</a:t>
                      </a:r>
                      <a:endParaRPr lang="en-GB" sz="1400" b="1" dirty="0"/>
                    </a:p>
                  </a:txBody>
                  <a:tcPr/>
                </a:tc>
                <a:tc>
                  <a:txBody>
                    <a:bodyPr/>
                    <a:lstStyle/>
                    <a:p>
                      <a:pPr algn="ctr"/>
                      <a:r>
                        <a:rPr lang="en-GB" sz="1400" b="1" dirty="0" smtClean="0"/>
                        <a:t>Experience</a:t>
                      </a:r>
                      <a:endParaRPr lang="en-GB" sz="1400" b="1" dirty="0"/>
                    </a:p>
                  </a:txBody>
                  <a:tcPr/>
                </a:tc>
                <a:tc>
                  <a:txBody>
                    <a:bodyPr/>
                    <a:lstStyle/>
                    <a:p>
                      <a:pPr algn="ctr"/>
                      <a:r>
                        <a:rPr lang="en-GB" sz="1400" b="1" dirty="0" smtClean="0"/>
                        <a:t>Knowledge</a:t>
                      </a:r>
                      <a:endParaRPr lang="en-GB" sz="1400" b="1" dirty="0"/>
                    </a:p>
                  </a:txBody>
                  <a:tcPr/>
                </a:tc>
                <a:tc>
                  <a:txBody>
                    <a:bodyPr/>
                    <a:lstStyle/>
                    <a:p>
                      <a:pPr algn="ctr"/>
                      <a:r>
                        <a:rPr lang="en-GB" sz="1400" b="1" dirty="0" smtClean="0"/>
                        <a:t>Negotiation</a:t>
                      </a:r>
                      <a:endParaRPr lang="en-GB" sz="1400" b="1" dirty="0"/>
                    </a:p>
                  </a:txBody>
                  <a:tcPr/>
                </a:tc>
              </a:tr>
              <a:tr h="370840">
                <a:tc>
                  <a:txBody>
                    <a:bodyPr/>
                    <a:lstStyle/>
                    <a:p>
                      <a:pPr algn="ctr"/>
                      <a:r>
                        <a:rPr lang="en-GB" sz="1400" b="1" dirty="0" smtClean="0"/>
                        <a:t>Interpersonal Skills</a:t>
                      </a:r>
                      <a:endParaRPr lang="en-GB" sz="1400" b="1" dirty="0"/>
                    </a:p>
                  </a:txBody>
                  <a:tcPr/>
                </a:tc>
                <a:tc>
                  <a:txBody>
                    <a:bodyPr/>
                    <a:lstStyle/>
                    <a:p>
                      <a:pPr algn="ctr"/>
                      <a:r>
                        <a:rPr lang="en-GB" sz="1400" b="1" dirty="0" smtClean="0"/>
                        <a:t>Team Work</a:t>
                      </a:r>
                      <a:endParaRPr lang="en-GB" sz="1400" b="1" dirty="0"/>
                    </a:p>
                  </a:txBody>
                  <a:tcPr/>
                </a:tc>
                <a:tc>
                  <a:txBody>
                    <a:bodyPr/>
                    <a:lstStyle/>
                    <a:p>
                      <a:pPr algn="ctr"/>
                      <a:r>
                        <a:rPr lang="en-GB" sz="1400" b="1" dirty="0" smtClean="0"/>
                        <a:t>Interviewing Skills</a:t>
                      </a:r>
                      <a:endParaRPr lang="en-GB" sz="1400" b="1" dirty="0"/>
                    </a:p>
                  </a:txBody>
                  <a:tcPr/>
                </a:tc>
                <a:tc>
                  <a:txBody>
                    <a:bodyPr/>
                    <a:lstStyle/>
                    <a:p>
                      <a:pPr algn="ctr"/>
                      <a:r>
                        <a:rPr lang="en-GB" sz="1400" b="1" dirty="0" smtClean="0"/>
                        <a:t>Time Management</a:t>
                      </a:r>
                      <a:endParaRPr lang="en-GB" sz="1400" b="1" dirty="0"/>
                    </a:p>
                  </a:txBody>
                  <a:tcPr/>
                </a:tc>
              </a:tr>
            </a:tbl>
          </a:graphicData>
        </a:graphic>
      </p:graphicFrame>
    </p:spTree>
    <p:extLst>
      <p:ext uri="{BB962C8B-B14F-4D97-AF65-F5344CB8AC3E}">
        <p14:creationId xmlns:p14="http://schemas.microsoft.com/office/powerpoint/2010/main" val="331979814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85750" lvl="1" indent="-285750">
              <a:buFont typeface="Wingdings 3" pitchFamily="18" charset="2"/>
              <a:buChar char=""/>
            </a:pPr>
            <a:r>
              <a:rPr lang="en-GB" sz="2000" b="1" dirty="0" smtClean="0">
                <a:solidFill>
                  <a:schemeClr val="dk1"/>
                </a:solidFill>
              </a:rPr>
              <a:t>Qualifications</a:t>
            </a:r>
            <a:r>
              <a:rPr lang="en-GB" sz="2000" dirty="0" smtClean="0">
                <a:solidFill>
                  <a:schemeClr val="dk1"/>
                </a:solidFill>
              </a:rPr>
              <a:t> -  These are important in any job application, not only does it show that you know the work but it also demonstrates what kind of applicant you are. If your grades are C standard at GCSE and there are few of them, this indicates to the company that you are the kind of person who did not try hard in the past. And if you’re A Level grades or predicted grades match these, then this indicates that you are still that kind of student. This may not be true, there may be circumstances but you do not get to decide or argue this in the application pool. In terms of employability what are they asking for, what standards are indicated.</a:t>
            </a:r>
          </a:p>
          <a:p>
            <a:pPr marL="285750" lvl="1" indent="-285750">
              <a:buFont typeface="Wingdings 3" pitchFamily="18" charset="2"/>
              <a:buChar char=""/>
            </a:pPr>
            <a:r>
              <a:rPr lang="en-GB" sz="2000" b="1" dirty="0" smtClean="0"/>
              <a:t>Experience</a:t>
            </a:r>
            <a:r>
              <a:rPr lang="en-GB" sz="2000" dirty="0" smtClean="0"/>
              <a:t> – This is the counter balance to qualifications and makes up for the lack. If you have industry experience, this shows that you have tried in the past, that you have decided that this is where you want to be and is not some new fad you are thinking about. The more experience in the same field the better, this shows ambition, enthusiasm, willingness. A complete lack of relevant experience does not show willing, and can indicate that you are a short termer, in it for the money. In terms of employability, would a company want to hire someone without experience, train them and then go through the process when the employee realises they do not like it.</a:t>
            </a:r>
            <a:endParaRPr lang="en-GB" sz="2000" dirty="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P2.1 </a:t>
            </a:r>
            <a:r>
              <a:rPr lang="en-GB" sz="2800" dirty="0" smtClean="0"/>
              <a:t>- Employability </a:t>
            </a:r>
            <a:r>
              <a:rPr lang="en-GB" sz="2800" dirty="0"/>
              <a:t>and personal and communication </a:t>
            </a:r>
            <a:r>
              <a:rPr lang="en-GB" sz="2800" dirty="0" smtClean="0"/>
              <a:t>skills</a:t>
            </a:r>
            <a:endParaRPr lang="en-GB" sz="2800" dirty="0"/>
          </a:p>
        </p:txBody>
      </p:sp>
    </p:spTree>
    <p:extLst>
      <p:ext uri="{BB962C8B-B14F-4D97-AF65-F5344CB8AC3E}">
        <p14:creationId xmlns:p14="http://schemas.microsoft.com/office/powerpoint/2010/main" val="227528274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85750" lvl="1" indent="-285750">
              <a:buFont typeface="Wingdings 3" pitchFamily="18" charset="2"/>
              <a:buChar char=""/>
            </a:pPr>
            <a:r>
              <a:rPr lang="en-GB" sz="2000" b="1" dirty="0" smtClean="0"/>
              <a:t>Knowledge</a:t>
            </a:r>
            <a:r>
              <a:rPr lang="en-GB" sz="2000" dirty="0" smtClean="0"/>
              <a:t> – This can be gained through Qualifications, Experience or self promotion. Jobs tend to list a series of things they would prefer you know about, MS Office, Photoshop, certain kinds of Machines, EPOS etc. But knowledge can be ethereal as well, customer care, data handling, dealing with clients, world affairs, oversees knowledge etc. Hard to prove so they do not ask for evidence but they will ask for a paragraph in the letter of application, something they will then question at the interview. Specifically they are looking for knowledge that can be adapted, qualification in French might mean adaptable knowledge of Italian, Qualification in Geography might mean knowledge of transport infrastructures.</a:t>
            </a:r>
          </a:p>
          <a:p>
            <a:pPr marL="285750" lvl="1" indent="-285750">
              <a:buFont typeface="Wingdings 3" pitchFamily="18" charset="2"/>
              <a:buChar char=""/>
            </a:pPr>
            <a:r>
              <a:rPr lang="en-GB" sz="2000" b="1" dirty="0" smtClean="0"/>
              <a:t>Negotiation </a:t>
            </a:r>
            <a:r>
              <a:rPr lang="en-GB" sz="2000" dirty="0" smtClean="0"/>
              <a:t>– A lot of jobs will expect negotiation in terms of staff and customers. Suppliers negotiate all the time, dealing with them means compromise, persuasion, industry knowledge, firmness, integrity etc. With staff, specifically when it comes to team work, negotiation is linked heavily to compromise. As an employability skills this is difficult to prove at interview, or demonstrate on an application form. For some jobs like share trading, certain sales and business positions, this will be a necessity.</a:t>
            </a:r>
            <a:endParaRPr lang="en-GB" sz="2000" dirty="0"/>
          </a:p>
          <a:p>
            <a:endParaRPr lang="en-GB" sz="2000" dirty="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P2.1 </a:t>
            </a:r>
            <a:r>
              <a:rPr lang="en-GB" sz="2800" dirty="0" smtClean="0"/>
              <a:t>- Employability </a:t>
            </a:r>
            <a:r>
              <a:rPr lang="en-GB" sz="2800" dirty="0"/>
              <a:t>and personal and communication </a:t>
            </a:r>
            <a:r>
              <a:rPr lang="en-GB" sz="2800" dirty="0" smtClean="0"/>
              <a:t>skills</a:t>
            </a:r>
            <a:endParaRPr lang="en-GB" sz="2800" dirty="0"/>
          </a:p>
        </p:txBody>
      </p:sp>
    </p:spTree>
    <p:extLst>
      <p:ext uri="{BB962C8B-B14F-4D97-AF65-F5344CB8AC3E}">
        <p14:creationId xmlns:p14="http://schemas.microsoft.com/office/powerpoint/2010/main" val="271375389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688632"/>
          </a:xfrm>
        </p:spPr>
        <p:txBody>
          <a:bodyPr>
            <a:noAutofit/>
          </a:bodyPr>
          <a:lstStyle/>
          <a:p>
            <a:pPr marL="285750" lvl="1" indent="-285750">
              <a:buFont typeface="Wingdings 3" pitchFamily="18" charset="2"/>
              <a:buChar char=""/>
            </a:pPr>
            <a:r>
              <a:rPr lang="en-GB" sz="1600" b="1" dirty="0" smtClean="0"/>
              <a:t>Interpersonal </a:t>
            </a:r>
            <a:r>
              <a:rPr lang="en-GB" sz="1600" b="1" dirty="0"/>
              <a:t>skills </a:t>
            </a:r>
            <a:r>
              <a:rPr lang="en-GB" sz="1600" b="1" dirty="0" smtClean="0"/>
              <a:t>– </a:t>
            </a:r>
            <a:r>
              <a:rPr lang="en-GB" sz="1600" dirty="0" smtClean="0"/>
              <a:t>This can cover a range of things like knowledge and is hard to prove and always questioned. This will show up at an interview and can cover a range of things such as:</a:t>
            </a:r>
          </a:p>
          <a:p>
            <a:pPr marL="457200" lvl="1" indent="-201613">
              <a:spcAft>
                <a:spcPts val="0"/>
              </a:spcAft>
              <a:buClrTx/>
              <a:defRPr/>
            </a:pPr>
            <a:r>
              <a:rPr lang="en-GB" sz="1600" b="1" dirty="0"/>
              <a:t>Punctuality </a:t>
            </a:r>
            <a:r>
              <a:rPr lang="en-GB" sz="1600" dirty="0"/>
              <a:t>- always being on time or having things ready on </a:t>
            </a:r>
            <a:r>
              <a:rPr lang="en-GB" sz="1600" dirty="0" smtClean="0"/>
              <a:t>time</a:t>
            </a:r>
          </a:p>
          <a:p>
            <a:pPr marL="457200" lvl="1" indent="-201613">
              <a:spcAft>
                <a:spcPts val="0"/>
              </a:spcAft>
              <a:buClrTx/>
              <a:defRPr/>
            </a:pPr>
            <a:r>
              <a:rPr lang="en-GB" sz="1600" b="1" dirty="0" smtClean="0"/>
              <a:t>Respectful </a:t>
            </a:r>
          </a:p>
          <a:p>
            <a:pPr marL="457200" lvl="1" indent="-201613">
              <a:spcAft>
                <a:spcPts val="0"/>
              </a:spcAft>
              <a:buClrTx/>
              <a:defRPr/>
            </a:pPr>
            <a:r>
              <a:rPr lang="en-GB" sz="1600" b="1" dirty="0" smtClean="0"/>
              <a:t>Honesty </a:t>
            </a:r>
            <a:r>
              <a:rPr lang="en-GB" sz="1600" b="1" dirty="0"/>
              <a:t>- acting truthfully at all </a:t>
            </a:r>
            <a:r>
              <a:rPr lang="en-GB" sz="1600" b="1" dirty="0" smtClean="0"/>
              <a:t>times</a:t>
            </a:r>
          </a:p>
          <a:p>
            <a:pPr marL="457200" lvl="1" indent="-201613">
              <a:spcAft>
                <a:spcPts val="0"/>
              </a:spcAft>
              <a:buClrTx/>
              <a:defRPr/>
            </a:pPr>
            <a:r>
              <a:rPr lang="en-GB" sz="1600" b="1" dirty="0" smtClean="0"/>
              <a:t>Integrity</a:t>
            </a:r>
            <a:r>
              <a:rPr lang="en-GB" sz="1600" dirty="0" smtClean="0"/>
              <a:t> </a:t>
            </a:r>
            <a:r>
              <a:rPr lang="en-GB" sz="1600" dirty="0"/>
              <a:t>- Adheres to standards and procedures, maintains confidentiality and questions inappropriate </a:t>
            </a:r>
            <a:r>
              <a:rPr lang="en-GB" sz="1600" dirty="0" smtClean="0"/>
              <a:t>behaviour </a:t>
            </a:r>
            <a:r>
              <a:rPr lang="en-GB" sz="1600" dirty="0"/>
              <a:t>/ acting in a way that is open and honest / not being influenced by others to act </a:t>
            </a:r>
            <a:r>
              <a:rPr lang="en-GB" sz="1600" dirty="0" smtClean="0"/>
              <a:t>inappropriately</a:t>
            </a:r>
          </a:p>
          <a:p>
            <a:pPr marL="457200" lvl="1" indent="-201613">
              <a:spcAft>
                <a:spcPts val="0"/>
              </a:spcAft>
              <a:buClrTx/>
              <a:defRPr/>
            </a:pPr>
            <a:r>
              <a:rPr lang="en-GB" sz="1600" b="1" dirty="0" smtClean="0"/>
              <a:t>Fairness </a:t>
            </a:r>
            <a:r>
              <a:rPr lang="en-GB" sz="1600" dirty="0"/>
              <a:t>- sticking to the rules without having a negative effect on </a:t>
            </a:r>
            <a:r>
              <a:rPr lang="en-GB" sz="1600" dirty="0" smtClean="0"/>
              <a:t>others</a:t>
            </a:r>
          </a:p>
          <a:p>
            <a:pPr marL="457200" lvl="1" indent="-201613">
              <a:spcAft>
                <a:spcPts val="0"/>
              </a:spcAft>
              <a:buClrTx/>
              <a:defRPr/>
            </a:pPr>
            <a:r>
              <a:rPr lang="en-GB" sz="1600" b="1" dirty="0" smtClean="0"/>
              <a:t>Dependability</a:t>
            </a:r>
            <a:r>
              <a:rPr lang="en-GB" sz="1600" dirty="0" smtClean="0"/>
              <a:t> </a:t>
            </a:r>
            <a:r>
              <a:rPr lang="en-GB" sz="1600" dirty="0"/>
              <a:t>- people know you will do the job and do it </a:t>
            </a:r>
            <a:r>
              <a:rPr lang="en-GB" sz="1600" dirty="0" smtClean="0"/>
              <a:t>well</a:t>
            </a:r>
          </a:p>
          <a:p>
            <a:pPr marL="457200" lvl="1" indent="-201613">
              <a:spcAft>
                <a:spcPts val="0"/>
              </a:spcAft>
              <a:buClrTx/>
              <a:defRPr/>
            </a:pPr>
            <a:r>
              <a:rPr lang="en-GB" sz="1600" b="1" dirty="0" smtClean="0"/>
              <a:t>Reliable</a:t>
            </a:r>
            <a:r>
              <a:rPr lang="en-GB" sz="1600" dirty="0" smtClean="0"/>
              <a:t> </a:t>
            </a:r>
            <a:r>
              <a:rPr lang="en-GB" sz="1600" dirty="0"/>
              <a:t>- people can trust you and in your </a:t>
            </a:r>
            <a:r>
              <a:rPr lang="en-GB" sz="1600" dirty="0" smtClean="0"/>
              <a:t>work</a:t>
            </a:r>
          </a:p>
          <a:p>
            <a:pPr marL="457200" lvl="1" indent="-201613">
              <a:spcAft>
                <a:spcPts val="0"/>
              </a:spcAft>
              <a:buClrTx/>
              <a:defRPr/>
            </a:pPr>
            <a:r>
              <a:rPr lang="en-GB" sz="1600" b="1" dirty="0" smtClean="0"/>
              <a:t>Flexibility </a:t>
            </a:r>
            <a:r>
              <a:rPr lang="en-GB" sz="1600" b="1" dirty="0"/>
              <a:t>- </a:t>
            </a:r>
            <a:r>
              <a:rPr lang="en-GB" sz="1600" dirty="0"/>
              <a:t>Adapt successfully to changing situations and </a:t>
            </a:r>
            <a:r>
              <a:rPr lang="en-GB" sz="1600" dirty="0" smtClean="0"/>
              <a:t>environments</a:t>
            </a:r>
          </a:p>
          <a:p>
            <a:pPr marL="457200" lvl="1" indent="-201613">
              <a:spcAft>
                <a:spcPts val="0"/>
              </a:spcAft>
              <a:buClrTx/>
              <a:defRPr/>
            </a:pPr>
            <a:r>
              <a:rPr lang="en-GB" sz="1600" b="1" dirty="0" smtClean="0"/>
              <a:t>Determination</a:t>
            </a:r>
          </a:p>
          <a:p>
            <a:pPr marL="457200" lvl="1" indent="-201613">
              <a:spcAft>
                <a:spcPts val="0"/>
              </a:spcAft>
              <a:buClrTx/>
              <a:defRPr/>
            </a:pPr>
            <a:r>
              <a:rPr lang="en-GB" sz="1600" b="1" dirty="0" smtClean="0"/>
              <a:t>Hard </a:t>
            </a:r>
            <a:r>
              <a:rPr lang="en-GB" sz="1600" b="1" dirty="0"/>
              <a:t>Working </a:t>
            </a:r>
            <a:r>
              <a:rPr lang="en-GB" sz="1600" dirty="0"/>
              <a:t>- taking care with your work and persevere to complete </a:t>
            </a:r>
            <a:r>
              <a:rPr lang="en-GB" sz="1600" dirty="0" smtClean="0"/>
              <a:t>tasks</a:t>
            </a:r>
          </a:p>
          <a:p>
            <a:pPr marL="457200" lvl="1" indent="-201613">
              <a:spcAft>
                <a:spcPts val="0"/>
              </a:spcAft>
              <a:buClrTx/>
              <a:defRPr/>
            </a:pPr>
            <a:r>
              <a:rPr lang="en-GB" sz="1600" b="1" dirty="0" smtClean="0"/>
              <a:t>Drive </a:t>
            </a:r>
            <a:r>
              <a:rPr lang="en-GB" sz="1600" b="1" dirty="0"/>
              <a:t>- </a:t>
            </a:r>
            <a:r>
              <a:rPr lang="en-GB" sz="1600" dirty="0"/>
              <a:t>Determination to get things done; make things happen and constantly looking for better ways of doing things	</a:t>
            </a:r>
            <a:endParaRPr lang="en-GB" sz="1600" dirty="0" smtClean="0"/>
          </a:p>
          <a:p>
            <a:pPr marL="457200" lvl="1" indent="-201613">
              <a:spcAft>
                <a:spcPts val="0"/>
              </a:spcAft>
              <a:buClrTx/>
              <a:defRPr/>
            </a:pPr>
            <a:r>
              <a:rPr lang="en-GB" sz="1600" b="1" dirty="0" smtClean="0"/>
              <a:t>Career Minded</a:t>
            </a:r>
          </a:p>
          <a:p>
            <a:pPr marL="457200" lvl="1" indent="-201613">
              <a:spcAft>
                <a:spcPts val="0"/>
              </a:spcAft>
              <a:buClrTx/>
              <a:defRPr/>
            </a:pPr>
            <a:r>
              <a:rPr lang="en-GB" sz="1600" b="1" dirty="0" smtClean="0"/>
              <a:t>Personal </a:t>
            </a:r>
            <a:r>
              <a:rPr lang="en-GB" sz="1600" b="1" dirty="0"/>
              <a:t>Impact/Confidence</a:t>
            </a:r>
            <a:r>
              <a:rPr lang="en-GB" sz="1600" dirty="0"/>
              <a:t> - Presents a strong, professional, positive image to others which inspires confidence and commands </a:t>
            </a:r>
            <a:r>
              <a:rPr lang="en-GB" sz="1600" dirty="0" smtClean="0"/>
              <a:t>respect</a:t>
            </a:r>
          </a:p>
          <a:p>
            <a:pPr marL="457200" lvl="1" indent="-201613">
              <a:spcAft>
                <a:spcPts val="0"/>
              </a:spcAft>
              <a:buClrTx/>
              <a:defRPr/>
            </a:pPr>
            <a:r>
              <a:rPr lang="en-GB" sz="1600" b="1" dirty="0" smtClean="0"/>
              <a:t>Lifelong </a:t>
            </a:r>
            <a:r>
              <a:rPr lang="en-GB" sz="1600" b="1" dirty="0"/>
              <a:t>Learning</a:t>
            </a:r>
            <a:r>
              <a:rPr lang="en-GB" sz="1600" dirty="0"/>
              <a:t> - Continues to learn throughout life. Develops the competencies needed for current and future roles</a:t>
            </a:r>
            <a:endParaRPr lang="en-GB" sz="1600" dirty="0" smtClean="0"/>
          </a:p>
          <a:p>
            <a:pPr marL="457200" lvl="1" indent="-201613">
              <a:spcAft>
                <a:spcPts val="0"/>
              </a:spcAft>
              <a:buClrTx/>
              <a:defRPr/>
            </a:pPr>
            <a:r>
              <a:rPr lang="en-GB" sz="1600" b="1" dirty="0" smtClean="0"/>
              <a:t>Professionalism </a:t>
            </a:r>
            <a:r>
              <a:rPr lang="en-GB" sz="1600" b="1" dirty="0"/>
              <a:t>- </a:t>
            </a:r>
            <a:r>
              <a:rPr lang="en-GB" sz="1600" dirty="0"/>
              <a:t>Pays care and attention to quality of work / supports and empower </a:t>
            </a:r>
            <a:r>
              <a:rPr lang="en-GB" sz="1600" dirty="0" smtClean="0"/>
              <a:t>others</a:t>
            </a:r>
          </a:p>
          <a:p>
            <a:pPr marL="457200" lvl="1" indent="-201613">
              <a:spcAft>
                <a:spcPts val="0"/>
              </a:spcAft>
              <a:buClrTx/>
              <a:defRPr/>
            </a:pPr>
            <a:r>
              <a:rPr lang="en-GB" sz="1600" b="1" dirty="0" smtClean="0"/>
              <a:t>Stress </a:t>
            </a:r>
            <a:r>
              <a:rPr lang="en-GB" sz="1600" b="1" dirty="0"/>
              <a:t>Tolerance</a:t>
            </a:r>
            <a:r>
              <a:rPr lang="en-GB" sz="1600" dirty="0"/>
              <a:t> - Maintains effective performance under pressure	</a:t>
            </a:r>
          </a:p>
          <a:p>
            <a:pPr marL="0" lvl="0" indent="0">
              <a:spcAft>
                <a:spcPts val="0"/>
              </a:spcAft>
              <a:buClrTx/>
              <a:buSzTx/>
              <a:buNone/>
              <a:defRPr/>
            </a:pPr>
            <a:endParaRPr lang="en-GB" sz="1600" dirty="0"/>
          </a:p>
          <a:p>
            <a:pPr marL="0" lvl="1" indent="0">
              <a:buNone/>
            </a:pPr>
            <a:endParaRPr lang="en-GB" sz="1600" dirty="0" smtClean="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P2.1 </a:t>
            </a:r>
            <a:r>
              <a:rPr lang="en-GB" sz="2800" dirty="0" smtClean="0"/>
              <a:t>- Employability </a:t>
            </a:r>
            <a:r>
              <a:rPr lang="en-GB" sz="2800" dirty="0"/>
              <a:t>and personal and communication </a:t>
            </a:r>
            <a:r>
              <a:rPr lang="en-GB" sz="2800" dirty="0" smtClean="0"/>
              <a:t>skills</a:t>
            </a:r>
            <a:endParaRPr lang="en-GB" sz="2800" dirty="0"/>
          </a:p>
        </p:txBody>
      </p:sp>
    </p:spTree>
    <p:extLst>
      <p:ext uri="{BB962C8B-B14F-4D97-AF65-F5344CB8AC3E}">
        <p14:creationId xmlns:p14="http://schemas.microsoft.com/office/powerpoint/2010/main" val="202095864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177800" lvl="1" indent="-177800">
              <a:buFont typeface="Wingdings 3" pitchFamily="18" charset="2"/>
              <a:buChar char=""/>
            </a:pPr>
            <a:r>
              <a:rPr lang="en-GB" sz="1370" b="1" dirty="0"/>
              <a:t>A</a:t>
            </a:r>
            <a:r>
              <a:rPr lang="en-GB" sz="1370" b="1" dirty="0" smtClean="0"/>
              <a:t>bility </a:t>
            </a:r>
            <a:r>
              <a:rPr lang="en-GB" sz="1370" b="1" dirty="0"/>
              <a:t>to work as part of a team</a:t>
            </a:r>
            <a:r>
              <a:rPr lang="en-GB" sz="1370" dirty="0"/>
              <a:t> </a:t>
            </a:r>
            <a:r>
              <a:rPr lang="en-GB" sz="1370" dirty="0" smtClean="0"/>
              <a:t>– All jobs will involve working as part of a team sooner or later and knowing that you can work with others is a necessity. Like negotiation this </a:t>
            </a:r>
            <a:r>
              <a:rPr lang="en-GB" sz="1370" dirty="0"/>
              <a:t>is hard to prove and always questioned. This will show up at an interview and can cover a range of things such </a:t>
            </a:r>
            <a:r>
              <a:rPr lang="en-GB" sz="1370" dirty="0" smtClean="0"/>
              <a:t>as:</a:t>
            </a:r>
          </a:p>
          <a:p>
            <a:pPr marL="355600" lvl="1" indent="-177800"/>
            <a:r>
              <a:rPr lang="en-GB" sz="1370" b="1" dirty="0" smtClean="0"/>
              <a:t>Work </a:t>
            </a:r>
            <a:r>
              <a:rPr lang="en-GB" sz="1370" b="1" dirty="0"/>
              <a:t>and Team Playing ability</a:t>
            </a:r>
            <a:r>
              <a:rPr lang="en-GB" sz="1370" dirty="0"/>
              <a:t> – Being able to manage a situation for the best results</a:t>
            </a:r>
          </a:p>
          <a:p>
            <a:pPr marL="531813" lvl="2" indent="-176213"/>
            <a:r>
              <a:rPr lang="en-GB" sz="1370" dirty="0"/>
              <a:t>Having the ability to work confidently within a group and to inspire a work ethos in co-workers in order to achieve a goal</a:t>
            </a:r>
          </a:p>
          <a:p>
            <a:pPr marL="531813" lvl="2" indent="-176213"/>
            <a:r>
              <a:rPr lang="en-GB" sz="1370" dirty="0"/>
              <a:t>The ability to work with others (including different ages, cultures, work ethics </a:t>
            </a:r>
            <a:r>
              <a:rPr lang="en-GB" sz="1370" dirty="0" smtClean="0"/>
              <a:t>etc.) </a:t>
            </a:r>
            <a:r>
              <a:rPr lang="en-GB" sz="1370" dirty="0"/>
              <a:t>to deliver results as planned to customers and clients who may be from different backgrounds and at different stages of development, skill sets or levels of interest</a:t>
            </a:r>
          </a:p>
          <a:p>
            <a:pPr marL="531813" lvl="2" indent="-176213"/>
            <a:r>
              <a:rPr lang="en-GB" sz="1370" dirty="0"/>
              <a:t>Working with management and administration staff in order to achieve the best results that compromises company and customer needs</a:t>
            </a:r>
          </a:p>
          <a:p>
            <a:pPr marL="355600" lvl="1" indent="-177800"/>
            <a:r>
              <a:rPr lang="en-GB" sz="1370" b="1" dirty="0"/>
              <a:t>Commercial Awareness</a:t>
            </a:r>
            <a:r>
              <a:rPr lang="en-GB" sz="1370" dirty="0"/>
              <a:t> – To understand commercial realities and restrictions affecting the business</a:t>
            </a:r>
          </a:p>
          <a:p>
            <a:pPr marL="531813" lvl="2" indent="-176213"/>
            <a:r>
              <a:rPr lang="en-GB" sz="1370" dirty="0"/>
              <a:t>Knowing current trends (sales/ technologies/ government guidelines/ legislation/ customer needs/ short and long terms goals/ the market place and market trends)</a:t>
            </a:r>
          </a:p>
          <a:p>
            <a:pPr marL="531813" lvl="2" indent="-176213"/>
            <a:r>
              <a:rPr lang="en-GB" sz="1370" dirty="0"/>
              <a:t>Being aware of the style and ability of immediate rivals, taking this into consideration in terms of analysis and preparation </a:t>
            </a:r>
          </a:p>
          <a:p>
            <a:pPr marL="355600" lvl="1" indent="-177800"/>
            <a:r>
              <a:rPr lang="en-GB" sz="1370" b="1" dirty="0"/>
              <a:t>Pro-active</a:t>
            </a:r>
            <a:r>
              <a:rPr lang="en-GB" sz="1370" dirty="0"/>
              <a:t> – Being able to making things happen, pre-empting situations, showing initiative including active participation and contributions. Not everyone can be the team leader but everyone can contribute.</a:t>
            </a:r>
          </a:p>
          <a:p>
            <a:pPr marL="355600" lvl="1" indent="-177800"/>
            <a:r>
              <a:rPr lang="en-GB" sz="1370" b="1" dirty="0"/>
              <a:t>Co-operative</a:t>
            </a:r>
            <a:r>
              <a:rPr lang="en-GB" sz="1370" dirty="0"/>
              <a:t> – Being able to work well with others to get job done, compromising situations for a time planned result, knowing when to let go or take control, working parties, development groups, sharing company objectives through a wider scope of activity.</a:t>
            </a:r>
          </a:p>
          <a:p>
            <a:pPr marL="355600" lvl="1" indent="-177800"/>
            <a:r>
              <a:rPr lang="en-GB" sz="1370" b="1" dirty="0"/>
              <a:t>Responsibility</a:t>
            </a:r>
            <a:r>
              <a:rPr lang="en-GB" sz="1370" dirty="0"/>
              <a:t> - Being able to accept ownership of a situation, clarifying what you have done, owning the decisions and actions made so the action and responsibility can be attributed either successfully or unsuccessfully</a:t>
            </a:r>
            <a:r>
              <a:rPr lang="en-GB" sz="1370" dirty="0" smtClean="0"/>
              <a:t>.</a:t>
            </a:r>
            <a:endParaRPr lang="en-GB" sz="1370" dirty="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P2.1 </a:t>
            </a:r>
            <a:r>
              <a:rPr lang="en-GB" sz="2800" dirty="0" smtClean="0"/>
              <a:t>- Employability </a:t>
            </a:r>
            <a:r>
              <a:rPr lang="en-GB" sz="2800" dirty="0"/>
              <a:t>and personal and communication </a:t>
            </a:r>
            <a:r>
              <a:rPr lang="en-GB" sz="2800" dirty="0" smtClean="0"/>
              <a:t>skills</a:t>
            </a:r>
            <a:endParaRPr lang="en-GB" sz="2800" dirty="0"/>
          </a:p>
        </p:txBody>
      </p:sp>
    </p:spTree>
    <p:extLst>
      <p:ext uri="{BB962C8B-B14F-4D97-AF65-F5344CB8AC3E}">
        <p14:creationId xmlns:p14="http://schemas.microsoft.com/office/powerpoint/2010/main" val="404421529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85750" lvl="1" indent="-285750">
              <a:buFont typeface="Wingdings 3" pitchFamily="18" charset="2"/>
              <a:buChar char=""/>
            </a:pPr>
            <a:r>
              <a:rPr lang="en-GB" sz="1700" b="1" dirty="0" smtClean="0"/>
              <a:t>I</a:t>
            </a:r>
            <a:r>
              <a:rPr lang="en-GB" sz="1700" b="1" dirty="0" smtClean="0"/>
              <a:t>nterviewing </a:t>
            </a:r>
            <a:r>
              <a:rPr lang="en-GB" sz="1700" b="1" dirty="0"/>
              <a:t>skills </a:t>
            </a:r>
            <a:r>
              <a:rPr lang="en-GB" sz="1700" dirty="0" smtClean="0"/>
              <a:t>– Interviewing skills works both ways, demonstrating that you have interviewing skills to interview others is a good employability skill but difficult to prove without experience but demonstrating your own skills is more vital. Some people are just good at interviews, listeners, being able to ask the right question, standing out without being too loud, answering questions directly, knowing how to answer questions they do not know the answer to.  In interviews a lot of questions reoccur such as:</a:t>
            </a:r>
          </a:p>
          <a:p>
            <a:pPr marL="523494" lvl="2" indent="-285750">
              <a:buFont typeface="Wingdings 3" pitchFamily="18" charset="2"/>
              <a:buChar char=""/>
            </a:pPr>
            <a:r>
              <a:rPr lang="en-GB" sz="1700" dirty="0" smtClean="0"/>
              <a:t>Why do you want to work here</a:t>
            </a:r>
          </a:p>
          <a:p>
            <a:pPr marL="523494" lvl="2" indent="-285750">
              <a:buFont typeface="Wingdings 3" pitchFamily="18" charset="2"/>
              <a:buChar char=""/>
            </a:pPr>
            <a:r>
              <a:rPr lang="en-GB" sz="1700" dirty="0" smtClean="0"/>
              <a:t>What do you feel you can contribute to the company</a:t>
            </a:r>
          </a:p>
          <a:p>
            <a:pPr marL="523494" lvl="2" indent="-285750">
              <a:buFont typeface="Wingdings 3" pitchFamily="18" charset="2"/>
              <a:buChar char=""/>
            </a:pPr>
            <a:r>
              <a:rPr lang="en-GB" sz="1700" dirty="0" smtClean="0"/>
              <a:t>Where do you see yourself in 5 years</a:t>
            </a:r>
          </a:p>
          <a:p>
            <a:pPr marL="285750" lvl="1" indent="-285750">
              <a:buFont typeface="Wingdings 3" pitchFamily="18" charset="2"/>
              <a:buChar char=""/>
            </a:pPr>
            <a:r>
              <a:rPr lang="en-GB" sz="1700" dirty="0" smtClean="0"/>
              <a:t>These are designed to make you think outside the box, to test your ability to answer when there is no real acceptable answer.</a:t>
            </a:r>
          </a:p>
          <a:p>
            <a:pPr marL="285750" lvl="1" indent="-285750">
              <a:buFont typeface="Wingdings 3" pitchFamily="18" charset="2"/>
              <a:buChar char=""/>
            </a:pPr>
            <a:r>
              <a:rPr lang="en-GB" sz="1700" b="1" dirty="0" smtClean="0"/>
              <a:t>Time Management</a:t>
            </a:r>
            <a:r>
              <a:rPr lang="en-GB" sz="1700" dirty="0" smtClean="0"/>
              <a:t> –Again difficult to show, it may appear on your references</a:t>
            </a:r>
            <a:r>
              <a:rPr lang="en-GB" sz="1700" dirty="0" smtClean="0"/>
              <a:t>, this is about completing tasks as well as attendance. There are those who always complete things on time but not necessarily to a high degree, there are those who work overtime to get it done, putting in the </a:t>
            </a:r>
            <a:r>
              <a:rPr lang="en-GB" sz="1700" dirty="0"/>
              <a:t>hours, and there are those who organise </a:t>
            </a:r>
            <a:r>
              <a:rPr lang="en-GB" sz="1700" dirty="0" smtClean="0"/>
              <a:t>until there is no time left to achieve the task. There is nothing on your CV except your personal statement that might indicate this so demonstrating it is all down to interview techniques. This includes meeting deadlines, leaving time for evaluation, being reliable, putting your job ahead of your social life, being able to allocate tasks and responsibilities for the greater good.</a:t>
            </a:r>
            <a:endParaRPr lang="en-GB" sz="1700" dirty="0"/>
          </a:p>
        </p:txBody>
      </p:sp>
      <p:sp>
        <p:nvSpPr>
          <p:cNvPr id="2" name="Title 1"/>
          <p:cNvSpPr>
            <a:spLocks noGrp="1"/>
          </p:cNvSpPr>
          <p:nvPr>
            <p:ph type="title"/>
          </p:nvPr>
        </p:nvSpPr>
        <p:spPr>
          <a:xfrm>
            <a:off x="107504" y="116632"/>
            <a:ext cx="8964488" cy="452568"/>
          </a:xfrm>
        </p:spPr>
        <p:txBody>
          <a:bodyPr>
            <a:noAutofit/>
          </a:bodyPr>
          <a:lstStyle/>
          <a:p>
            <a:r>
              <a:rPr lang="en-GB" sz="2800" dirty="0" smtClean="0"/>
              <a:t>P2.1 </a:t>
            </a:r>
            <a:r>
              <a:rPr lang="en-GB" sz="2800" dirty="0" smtClean="0"/>
              <a:t>- Employability </a:t>
            </a:r>
            <a:r>
              <a:rPr lang="en-GB" sz="2800" dirty="0"/>
              <a:t>and personal and communication </a:t>
            </a:r>
            <a:r>
              <a:rPr lang="en-GB" sz="2800" dirty="0" smtClean="0"/>
              <a:t>skills</a:t>
            </a:r>
            <a:endParaRPr lang="en-GB" sz="2800" dirty="0"/>
          </a:p>
        </p:txBody>
      </p:sp>
    </p:spTree>
    <p:extLst>
      <p:ext uri="{BB962C8B-B14F-4D97-AF65-F5344CB8AC3E}">
        <p14:creationId xmlns:p14="http://schemas.microsoft.com/office/powerpoint/2010/main" val="138785096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760640"/>
          </a:xfrm>
        </p:spPr>
        <p:txBody>
          <a:bodyPr>
            <a:noAutofit/>
          </a:bodyPr>
          <a:lstStyle/>
          <a:p>
            <a:pPr marL="0" lvl="1" indent="0">
              <a:buNone/>
            </a:pPr>
            <a:r>
              <a:rPr lang="en-GB" sz="2000" b="1" dirty="0"/>
              <a:t>P1.1 – Task 01 – </a:t>
            </a:r>
            <a:r>
              <a:rPr lang="en-GB" sz="2000" dirty="0"/>
              <a:t>For a medium sized business, describe the functions of a HR department.</a:t>
            </a:r>
          </a:p>
          <a:p>
            <a:pPr marL="0" lvl="1" indent="0">
              <a:buNone/>
            </a:pPr>
            <a:r>
              <a:rPr lang="en-GB" sz="2000" b="1" dirty="0" smtClean="0"/>
              <a:t>P1.2 </a:t>
            </a:r>
            <a:r>
              <a:rPr lang="en-GB" sz="2000" b="1" dirty="0"/>
              <a:t>– Task 02 –  </a:t>
            </a:r>
            <a:r>
              <a:rPr lang="en-GB" sz="2000" dirty="0"/>
              <a:t>Identify and discuss all of the stages involved in the process prior to issuing the job advertisement, as well as a list of the stages involved after the job has been advertised. </a:t>
            </a:r>
          </a:p>
          <a:p>
            <a:pPr marL="0" lvl="1" indent="0">
              <a:buNone/>
            </a:pPr>
            <a:r>
              <a:rPr lang="en-GB" sz="2000" b="1" dirty="0" smtClean="0"/>
              <a:t>P1.3 </a:t>
            </a:r>
            <a:r>
              <a:rPr lang="en-GB" sz="2000" b="1" dirty="0"/>
              <a:t>– Task 03 -</a:t>
            </a:r>
            <a:r>
              <a:rPr lang="en-GB" sz="2000" dirty="0"/>
              <a:t> Produce a step by step guide for internal staff of your company based on recruitment documentation to explain the recruitment processes.</a:t>
            </a:r>
          </a:p>
          <a:p>
            <a:pPr marL="0" lvl="1" indent="0">
              <a:buNone/>
            </a:pPr>
            <a:r>
              <a:rPr lang="en-GB" sz="2000" b="1" dirty="0" smtClean="0"/>
              <a:t>M1.1 </a:t>
            </a:r>
            <a:r>
              <a:rPr lang="en-GB" sz="2000" b="1" dirty="0"/>
              <a:t>– Task 04 -</a:t>
            </a:r>
            <a:r>
              <a:rPr lang="en-GB" sz="2000" dirty="0"/>
              <a:t> Create a report for the management team which analyses the recruitment documentation that is used by the selected organisation, suggesting improvements to the procedures. </a:t>
            </a:r>
          </a:p>
          <a:p>
            <a:pPr marL="0" lvl="1" indent="0">
              <a:buNone/>
            </a:pPr>
            <a:r>
              <a:rPr lang="en-GB" sz="2000" b="1" dirty="0" smtClean="0">
                <a:solidFill>
                  <a:schemeClr val="dk1"/>
                </a:solidFill>
              </a:rPr>
              <a:t>P2.1 </a:t>
            </a:r>
            <a:r>
              <a:rPr lang="en-GB" sz="2000" b="1" dirty="0">
                <a:solidFill>
                  <a:schemeClr val="dk1"/>
                </a:solidFill>
              </a:rPr>
              <a:t>– Task 5 - </a:t>
            </a:r>
            <a:r>
              <a:rPr lang="en-GB" sz="2000" dirty="0">
                <a:solidFill>
                  <a:schemeClr val="dk1"/>
                </a:solidFill>
              </a:rPr>
              <a:t>Describe the main employability and personal and communication skills required when applying for a specific job </a:t>
            </a:r>
            <a:r>
              <a:rPr lang="en-GB" sz="2000" dirty="0" smtClean="0">
                <a:solidFill>
                  <a:schemeClr val="dk1"/>
                </a:solidFill>
              </a:rPr>
              <a:t>role.</a:t>
            </a:r>
            <a:endParaRPr lang="en-GB" sz="2000" dirty="0">
              <a:solidFill>
                <a:schemeClr val="dk1"/>
              </a:solidFill>
            </a:endParaRPr>
          </a:p>
        </p:txBody>
      </p:sp>
      <p:sp>
        <p:nvSpPr>
          <p:cNvPr id="2" name="Title 1"/>
          <p:cNvSpPr>
            <a:spLocks noGrp="1"/>
          </p:cNvSpPr>
          <p:nvPr>
            <p:ph type="title"/>
          </p:nvPr>
        </p:nvSpPr>
        <p:spPr>
          <a:xfrm>
            <a:off x="123328" y="116632"/>
            <a:ext cx="8481120" cy="432048"/>
          </a:xfrm>
        </p:spPr>
        <p:txBody>
          <a:bodyPr>
            <a:noAutofit/>
          </a:bodyPr>
          <a:lstStyle/>
          <a:p>
            <a:r>
              <a:rPr lang="en-GB" sz="4000" b="1" dirty="0" smtClean="0"/>
              <a:t> Assessment </a:t>
            </a:r>
            <a:r>
              <a:rPr lang="en-GB" sz="4000" b="1" dirty="0" smtClean="0"/>
              <a:t>Tasks – P1, P2 and M1</a:t>
            </a:r>
            <a:endParaRPr lang="en-US" sz="4000"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072098"/>
          </a:xfrm>
        </p:spPr>
        <p:txBody>
          <a:bodyPr>
            <a:noAutofit/>
          </a:bodyPr>
          <a:lstStyle/>
          <a:p>
            <a:pPr marL="255588" indent="-255588"/>
            <a:r>
              <a:rPr lang="en-GB" sz="1900" dirty="0"/>
              <a:t>Learners could be asked to use a job advertisement for an organisation with which they are already familiar, such as through part-time employment, work experience or as a customer. They could then work in small groups to identify all of the stages involved in the process prior to issuing the job advertisement, as well as a list of the stages involved after the job has been advertised. This could be followed up with research and the collection of various examples of recruitment documents. Learners could then use these to create a set of documents which could be used by the organisation </a:t>
            </a:r>
            <a:r>
              <a:rPr lang="en-GB" sz="1900" dirty="0" smtClean="0"/>
              <a:t>advertising </a:t>
            </a:r>
            <a:r>
              <a:rPr lang="en-GB" sz="1900" dirty="0"/>
              <a:t>the job. A great deal of information is likely to be available on the organisation’s website, but it would be helpful if a visit from someone who works in a Human Resources department could be arranged. </a:t>
            </a:r>
          </a:p>
          <a:p>
            <a:pPr marL="255588" indent="-255588"/>
            <a:r>
              <a:rPr lang="en-GB" sz="1900" dirty="0"/>
              <a:t>Learners could select a job advertisement that interests them, and undertake research into the skills that are required for the chosen role. This would provide an opportunity for learners to find out more about a role that they have an interest in, and allow them to compare their skills with those required by the job role they have chosen. It would be useful for learners to visit careers advice organisations and careers websites in order to find out the particular skills that are required for certain jobs. Some websites provide an interactive facility that enables learners to gain a profile of their own skills which they should find interesting to do.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Scenario</a:t>
            </a:r>
            <a:endParaRPr lang="en-US" b="1" dirty="0"/>
          </a:p>
        </p:txBody>
      </p:sp>
    </p:spTree>
    <p:extLst>
      <p:ext uri="{BB962C8B-B14F-4D97-AF65-F5344CB8AC3E}">
        <p14:creationId xmlns:p14="http://schemas.microsoft.com/office/powerpoint/2010/main" val="1790576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20923289"/>
              </p:ext>
            </p:extLst>
          </p:nvPr>
        </p:nvGraphicFramePr>
        <p:xfrm>
          <a:off x="107504" y="764704"/>
          <a:ext cx="8856983" cy="5455920"/>
        </p:xfrm>
        <a:graphic>
          <a:graphicData uri="http://schemas.openxmlformats.org/drawingml/2006/table">
            <a:tbl>
              <a:tblPr firstRow="1" bandRow="1">
                <a:tableStyleId>{5C22544A-7EE6-4342-B048-85BDC9FD1C3A}</a:tableStyleId>
              </a:tblPr>
              <a:tblGrid>
                <a:gridCol w="366663"/>
                <a:gridCol w="1505545"/>
                <a:gridCol w="432048"/>
                <a:gridCol w="2520280"/>
                <a:gridCol w="2202638"/>
                <a:gridCol w="1829809"/>
              </a:tblGrid>
              <a:tr h="1015053">
                <a:tc gridSpan="2">
                  <a:txBody>
                    <a:bodyPr/>
                    <a:lstStyle/>
                    <a:p>
                      <a:r>
                        <a:rPr kumimoji="0" lang="en-GB" sz="1150" b="1" u="none" strike="noStrike" kern="1200" baseline="0" dirty="0" smtClean="0"/>
                        <a:t>Learning Outcome (LO) </a:t>
                      </a:r>
                    </a:p>
                    <a:p>
                      <a:r>
                        <a:rPr kumimoji="0" lang="en-GB" sz="1150" b="1" u="none" strike="noStrike" kern="1200" baseline="0" dirty="0" smtClean="0"/>
                        <a:t>The learner will:</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50" b="1" u="none" strike="noStrike" kern="1200" baseline="0" dirty="0" smtClean="0"/>
                        <a:t>Pass </a:t>
                      </a:r>
                    </a:p>
                    <a:p>
                      <a:r>
                        <a:rPr kumimoji="0" lang="en-GB" sz="1150" b="1" u="none" strike="noStrike" kern="1200" baseline="0" dirty="0" smtClean="0"/>
                        <a:t>The assessment criteria are the pass requirements for this unit. </a:t>
                      </a:r>
                    </a:p>
                    <a:p>
                      <a:r>
                        <a:rPr kumimoji="0" lang="en-GB" sz="1150" b="1" u="none" strike="noStrike" kern="1200" baseline="0" dirty="0" smtClean="0"/>
                        <a:t>The learner can: </a:t>
                      </a:r>
                      <a:endParaRPr kumimoji="0" lang="en-GB" sz="1150" b="1"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150" b="1" u="none" strike="noStrike" kern="1200" baseline="0" dirty="0" smtClean="0"/>
                        <a:t>Merit </a:t>
                      </a:r>
                    </a:p>
                    <a:p>
                      <a:r>
                        <a:rPr kumimoji="0" lang="en-GB" sz="1150" b="1" u="none" strike="noStrike" kern="1200" baseline="0" dirty="0" smtClean="0"/>
                        <a:t>For merit the evidence must show that, in addition to the pass criteria, the learner is able to: </a:t>
                      </a:r>
                      <a:endParaRPr kumimoji="0" lang="en-GB" sz="1150" b="1" i="0" u="none" strike="noStrike" kern="1200" baseline="0" dirty="0" smtClean="0">
                        <a:solidFill>
                          <a:schemeClr val="lt1"/>
                        </a:solidFill>
                        <a:latin typeface="+mn-lt"/>
                        <a:ea typeface="+mn-ea"/>
                        <a:cs typeface="+mn-cs"/>
                      </a:endParaRPr>
                    </a:p>
                  </a:txBody>
                  <a:tcPr/>
                </a:tc>
                <a:tc>
                  <a:txBody>
                    <a:bodyPr/>
                    <a:lstStyle/>
                    <a:p>
                      <a:r>
                        <a:rPr kumimoji="0" lang="en-GB" sz="1150" b="1" u="none" strike="noStrike" kern="1200" baseline="0" dirty="0" smtClean="0"/>
                        <a:t>Distinction </a:t>
                      </a:r>
                    </a:p>
                    <a:p>
                      <a:r>
                        <a:rPr kumimoji="0" lang="en-GB" sz="1150" b="1" u="none" strike="noStrike" kern="1200" baseline="0" dirty="0" smtClean="0"/>
                        <a:t>For distinction the evidence must show that, in addition to the pass and merit criteria, the learner is able to: </a:t>
                      </a:r>
                      <a:endParaRPr kumimoji="0" lang="en-GB" sz="1150" b="1" i="0" u="none" strike="noStrike" kern="1200" baseline="0" dirty="0" smtClean="0">
                        <a:solidFill>
                          <a:schemeClr val="lt1"/>
                        </a:solidFill>
                        <a:latin typeface="+mn-lt"/>
                        <a:ea typeface="+mn-ea"/>
                        <a:cs typeface="+mn-cs"/>
                      </a:endParaRPr>
                    </a:p>
                  </a:txBody>
                  <a:tcPr/>
                </a:tc>
              </a:tr>
              <a:tr h="500608">
                <a:tc>
                  <a:txBody>
                    <a:bodyPr/>
                    <a:lstStyle/>
                    <a:p>
                      <a:pPr marL="0" algn="l" rtl="0" eaLnBrk="1" latinLnBrk="0" hangingPunct="1"/>
                      <a:r>
                        <a:rPr kumimoji="0" lang="en-GB" sz="1100" b="1" i="0" u="none" strike="noStrike" kern="1200" baseline="0" dirty="0" smtClean="0">
                          <a:solidFill>
                            <a:schemeClr val="dk1"/>
                          </a:solidFill>
                          <a:latin typeface="+mn-lt"/>
                          <a:ea typeface="+mn-ea"/>
                          <a:cs typeface="+mn-cs"/>
                        </a:rPr>
                        <a:t>1</a:t>
                      </a:r>
                      <a:endParaRPr kumimoji="0" lang="en-GB" sz="110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Know how human resources are managed 	</a:t>
                      </a:r>
                    </a:p>
                  </a:txBody>
                  <a:tcPr>
                    <a:solidFill>
                      <a:srgbClr val="FFC000"/>
                    </a:solidFill>
                  </a:tcPr>
                </a:tc>
                <a:tc>
                  <a:txBody>
                    <a:bodyPr/>
                    <a:lstStyle/>
                    <a:p>
                      <a:pPr marL="0" algn="l" rtl="0" eaLnBrk="1" latinLnBrk="0" hangingPunct="1"/>
                      <a:r>
                        <a:rPr kumimoji="0" lang="en-GB" sz="1150" b="1" i="0" u="none" strike="noStrike" kern="1200" baseline="0" dirty="0" smtClean="0">
                          <a:solidFill>
                            <a:schemeClr val="dk1"/>
                          </a:solidFill>
                          <a:latin typeface="+mn-lt"/>
                          <a:ea typeface="+mn-ea"/>
                          <a:cs typeface="+mn-cs"/>
                        </a:rPr>
                        <a:t>P1</a:t>
                      </a:r>
                      <a:endParaRPr kumimoji="0" lang="en-GB" sz="115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Describe the recruitment documentation used in a selected organisation 	</a:t>
                      </a: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M1</a:t>
                      </a:r>
                      <a:r>
                        <a:rPr kumimoji="0" lang="en-GB" sz="1150" b="0" i="0" u="none" strike="noStrike" kern="1200" baseline="0" dirty="0" smtClean="0">
                          <a:solidFill>
                            <a:schemeClr val="dk1"/>
                          </a:solidFill>
                          <a:latin typeface="+mn-lt"/>
                          <a:ea typeface="+mn-ea"/>
                          <a:cs typeface="+mn-cs"/>
                        </a:rPr>
                        <a:t> - Analyse the recruitment documentation of a selected organisation </a:t>
                      </a:r>
                    </a:p>
                  </a:txBody>
                  <a:tcPr>
                    <a:solidFill>
                      <a:srgbClr val="FFC000"/>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rgbClr val="FFC000"/>
                    </a:solidFill>
                  </a:tcPr>
                </a:tc>
              </a:tr>
              <a:tr h="842352">
                <a:tc>
                  <a:txBody>
                    <a:bodyPr/>
                    <a:lstStyle/>
                    <a:p>
                      <a:endParaRPr kumimoji="0" lang="en-GB" sz="1100" b="1" i="0" u="none" strike="noStrike" kern="1200" baseline="0" dirty="0">
                        <a:solidFill>
                          <a:schemeClr val="dk1"/>
                        </a:solidFill>
                        <a:latin typeface="+mn-lt"/>
                        <a:ea typeface="+mn-ea"/>
                        <a:cs typeface="+mn-cs"/>
                      </a:endParaRPr>
                    </a:p>
                  </a:txBody>
                  <a:tcPr>
                    <a:solidFill>
                      <a:srgbClr val="FFC000"/>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150" b="1" i="0" u="none" strike="noStrike" kern="1200" baseline="0" dirty="0" smtClean="0">
                          <a:solidFill>
                            <a:schemeClr val="dk1"/>
                          </a:solidFill>
                          <a:latin typeface="+mn-lt"/>
                          <a:ea typeface="+mn-ea"/>
                          <a:cs typeface="+mn-cs"/>
                        </a:rPr>
                        <a:t>P2</a:t>
                      </a:r>
                      <a:endParaRPr kumimoji="0" lang="en-GB" sz="1150" b="1"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50" b="0" i="0" u="none" strike="noStrike" kern="1200" baseline="0" dirty="0" smtClean="0">
                          <a:solidFill>
                            <a:schemeClr val="dk1"/>
                          </a:solidFill>
                          <a:latin typeface="+mn-lt"/>
                          <a:ea typeface="+mn-ea"/>
                          <a:cs typeface="+mn-cs"/>
                        </a:rPr>
                        <a:t>Describe the main employability and personal and communication skills required when applying for a specific job role </a:t>
                      </a:r>
                    </a:p>
                  </a:txBody>
                  <a:tcPr>
                    <a:solidFill>
                      <a:srgbClr val="FFC000"/>
                    </a:solidFill>
                  </a:tcPr>
                </a:tc>
                <a:tc>
                  <a:txBody>
                    <a:bodyPr/>
                    <a:lstStyle/>
                    <a:p>
                      <a:endParaRPr kumimoji="0" lang="en-GB" sz="1150" b="0" i="0" u="none" strike="noStrike" kern="1200" baseline="0" dirty="0">
                        <a:solidFill>
                          <a:schemeClr val="dk1"/>
                        </a:solidFill>
                        <a:latin typeface="+mn-lt"/>
                        <a:ea typeface="+mn-ea"/>
                        <a:cs typeface="+mn-cs"/>
                      </a:endParaRPr>
                    </a:p>
                  </a:txBody>
                  <a:tcPr>
                    <a:solidFill>
                      <a:srgbClr val="FFC000"/>
                    </a:solidFill>
                  </a:tcPr>
                </a:tc>
                <a:tc>
                  <a:txBody>
                    <a:bodyPr/>
                    <a:lstStyle/>
                    <a:p>
                      <a:endParaRPr kumimoji="0" lang="en-GB" sz="1150" b="0" i="0" u="none" strike="noStrike" kern="1200" baseline="0" dirty="0" smtClean="0">
                        <a:solidFill>
                          <a:schemeClr val="dk1"/>
                        </a:solidFill>
                        <a:latin typeface="+mn-lt"/>
                        <a:ea typeface="+mn-ea"/>
                        <a:cs typeface="+mn-cs"/>
                      </a:endParaRPr>
                    </a:p>
                  </a:txBody>
                  <a:tcPr>
                    <a:solidFill>
                      <a:srgbClr val="FFC000"/>
                    </a:solidFill>
                  </a:tcPr>
                </a:tc>
              </a:tr>
              <a:tr h="704800">
                <a:tc>
                  <a:txBody>
                    <a:bodyPr/>
                    <a:lstStyle/>
                    <a:p>
                      <a:r>
                        <a:rPr kumimoji="0" lang="en-GB" sz="1100" b="1" i="0" u="none" strike="noStrike" kern="1200" baseline="0" dirty="0" smtClean="0">
                          <a:solidFill>
                            <a:schemeClr val="dk1"/>
                          </a:solidFill>
                          <a:latin typeface="+mn-lt"/>
                          <a:ea typeface="+mn-ea"/>
                          <a:cs typeface="+mn-cs"/>
                        </a:rPr>
                        <a:t>2</a:t>
                      </a:r>
                      <a:endParaRPr kumimoji="0" lang="en-GB" sz="1100" b="1" i="0" u="none" strike="noStrike"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baseline="0" dirty="0" smtClean="0">
                          <a:solidFill>
                            <a:schemeClr val="dk1"/>
                          </a:solidFill>
                          <a:latin typeface="+mn-lt"/>
                          <a:ea typeface="+mn-ea"/>
                          <a:cs typeface="+mn-cs"/>
                        </a:rPr>
                        <a:t>Know the purpose of managing physical and technological resources</a:t>
                      </a:r>
                    </a:p>
                  </a:txBody>
                  <a:tcPr/>
                </a:tc>
                <a:tc>
                  <a:txBody>
                    <a:bodyPr/>
                    <a:lstStyle/>
                    <a:p>
                      <a:r>
                        <a:rPr kumimoji="0" lang="en-GB" sz="1150" b="1" i="0" u="none" strike="noStrike" kern="1200" baseline="0" dirty="0" smtClean="0">
                          <a:solidFill>
                            <a:schemeClr val="dk1"/>
                          </a:solidFill>
                          <a:latin typeface="+mn-lt"/>
                          <a:ea typeface="+mn-ea"/>
                          <a:cs typeface="+mn-cs"/>
                        </a:rPr>
                        <a:t>P3</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the main physical and technological resources required in the operation of a selected organisation</a:t>
                      </a:r>
                    </a:p>
                  </a:txBody>
                  <a:tcPr/>
                </a:tc>
                <a:tc>
                  <a:txBody>
                    <a:bodyPr/>
                    <a:lstStyle/>
                    <a:p>
                      <a:endParaRPr kumimoji="0" lang="en-GB" sz="1150" b="0" i="0" u="none" strike="noStrike" kern="1200" baseline="0" dirty="0">
                        <a:solidFill>
                          <a:schemeClr val="dk1"/>
                        </a:solidFill>
                        <a:latin typeface="+mn-lt"/>
                        <a:ea typeface="+mn-ea"/>
                        <a:cs typeface="+mn-cs"/>
                      </a:endParaRP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r>
              <a:tr h="806896">
                <a:tc>
                  <a:txBody>
                    <a:bodyPr/>
                    <a:lstStyle/>
                    <a:p>
                      <a:r>
                        <a:rPr kumimoji="0" lang="en-GB" sz="1100" b="1" i="0" u="none" strike="noStrike" kern="1200" baseline="0" dirty="0" smtClean="0">
                          <a:solidFill>
                            <a:schemeClr val="dk1"/>
                          </a:solidFill>
                          <a:latin typeface="+mn-lt"/>
                          <a:ea typeface="+mn-ea"/>
                          <a:cs typeface="+mn-cs"/>
                        </a:rPr>
                        <a:t>3</a:t>
                      </a:r>
                      <a:endParaRPr kumimoji="0" lang="en-GB" sz="110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Know how to access sources of finance 	</a:t>
                      </a:r>
                    </a:p>
                  </a:txBody>
                  <a:tcPr/>
                </a:tc>
                <a:tc>
                  <a:txBody>
                    <a:bodyPr/>
                    <a:lstStyle/>
                    <a:p>
                      <a:r>
                        <a:rPr kumimoji="0" lang="en-GB" sz="1150" b="1" i="0" u="none" strike="noStrike" kern="1200" baseline="0" dirty="0" smtClean="0">
                          <a:solidFill>
                            <a:schemeClr val="dk1"/>
                          </a:solidFill>
                          <a:latin typeface="+mn-lt"/>
                          <a:ea typeface="+mn-ea"/>
                          <a:cs typeface="+mn-cs"/>
                        </a:rPr>
                        <a:t>P4</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Describe sources of internal and external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M2</a:t>
                      </a:r>
                      <a:r>
                        <a:rPr kumimoji="0" lang="en-GB" sz="1150" b="0" i="0" u="none" strike="noStrike" kern="1200" baseline="0" dirty="0" smtClean="0">
                          <a:solidFill>
                            <a:schemeClr val="dk1"/>
                          </a:solidFill>
                          <a:latin typeface="+mn-lt"/>
                          <a:ea typeface="+mn-ea"/>
                          <a:cs typeface="+mn-cs"/>
                        </a:rPr>
                        <a:t> - Analyse the advantages and disadvantages of a range of different sources of finance for a selected business 	</a:t>
                      </a:r>
                    </a:p>
                  </a:txBody>
                  <a:tcPr/>
                </a:tc>
                <a:tc>
                  <a:txBody>
                    <a:bodyPr/>
                    <a:lstStyle/>
                    <a:p>
                      <a:r>
                        <a:rPr kumimoji="0" lang="en-GB" sz="1150" b="1" i="0" u="none" strike="noStrike" kern="1200" baseline="0" dirty="0" smtClean="0">
                          <a:solidFill>
                            <a:schemeClr val="dk1"/>
                          </a:solidFill>
                          <a:latin typeface="+mn-lt"/>
                          <a:ea typeface="+mn-ea"/>
                          <a:cs typeface="+mn-cs"/>
                        </a:rPr>
                        <a:t>D1</a:t>
                      </a:r>
                      <a:r>
                        <a:rPr kumimoji="0" lang="en-GB" sz="1150" b="0" i="0" u="none" strike="noStrike" kern="1200" baseline="0" dirty="0" smtClean="0">
                          <a:solidFill>
                            <a:schemeClr val="dk1"/>
                          </a:solidFill>
                          <a:latin typeface="+mn-lt"/>
                          <a:ea typeface="+mn-ea"/>
                          <a:cs typeface="+mn-cs"/>
                        </a:rPr>
                        <a:t> - Evaluate the best source of finance to meet the needs of a selected business</a:t>
                      </a:r>
                    </a:p>
                  </a:txBody>
                  <a:tcPr/>
                </a:tc>
              </a:tr>
              <a:tr h="669344">
                <a:tc>
                  <a:txBody>
                    <a:bodyPr/>
                    <a:lstStyle/>
                    <a:p>
                      <a:r>
                        <a:rPr kumimoji="0" lang="en-GB" sz="1100" b="1" i="0" u="none" strike="noStrike" kern="1200" baseline="0" dirty="0" smtClean="0">
                          <a:solidFill>
                            <a:schemeClr val="dk1"/>
                          </a:solidFill>
                          <a:latin typeface="+mn-lt"/>
                          <a:ea typeface="+mn-ea"/>
                          <a:cs typeface="+mn-cs"/>
                        </a:rPr>
                        <a:t>4</a:t>
                      </a:r>
                      <a:endParaRPr kumimoji="0" lang="en-GB" sz="110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Be able to interpret financial statements</a:t>
                      </a:r>
                    </a:p>
                  </a:txBody>
                  <a:tcPr/>
                </a:tc>
                <a:tc>
                  <a:txBody>
                    <a:bodyPr/>
                    <a:lstStyle/>
                    <a:p>
                      <a:r>
                        <a:rPr kumimoji="0" lang="en-GB" sz="1150" b="1" i="0" u="none" strike="noStrike" kern="1200" baseline="0" dirty="0" smtClean="0">
                          <a:solidFill>
                            <a:schemeClr val="dk1"/>
                          </a:solidFill>
                          <a:latin typeface="+mn-lt"/>
                          <a:ea typeface="+mn-ea"/>
                          <a:cs typeface="+mn-cs"/>
                        </a:rPr>
                        <a:t>P5</a:t>
                      </a:r>
                      <a:endParaRPr kumimoji="0" lang="en-GB" sz="1150" b="1" i="0" u="none" strike="noStrike" kern="1200" baseline="0" dirty="0">
                        <a:solidFill>
                          <a:schemeClr val="dk1"/>
                        </a:solidFill>
                        <a:latin typeface="+mn-lt"/>
                        <a:ea typeface="+mn-ea"/>
                        <a:cs typeface="+mn-cs"/>
                      </a:endParaRPr>
                    </a:p>
                  </a:txBody>
                  <a:tcPr/>
                </a:tc>
                <a:tc>
                  <a:txBody>
                    <a:bodyPr/>
                    <a:lstStyle/>
                    <a:p>
                      <a:r>
                        <a:rPr kumimoji="0" lang="en-GB" sz="1150" b="0" i="0" u="none" strike="noStrike" kern="1200" baseline="0" dirty="0" smtClean="0">
                          <a:solidFill>
                            <a:schemeClr val="dk1"/>
                          </a:solidFill>
                          <a:latin typeface="+mn-lt"/>
                          <a:ea typeface="+mn-ea"/>
                          <a:cs typeface="+mn-cs"/>
                        </a:rPr>
                        <a:t>Interpret the contents of a trading and profit and loss account and balance sheet for a selected company 	</a:t>
                      </a: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c>
                  <a:txBody>
                    <a:bodyPr/>
                    <a:lstStyle/>
                    <a:p>
                      <a:endParaRPr kumimoji="0" lang="en-GB" sz="1150" b="0" i="0" u="none" strike="noStrike" kern="1200" baseline="0" dirty="0" smtClean="0">
                        <a:solidFill>
                          <a:schemeClr val="dk1"/>
                        </a:solidFill>
                        <a:latin typeface="+mn-lt"/>
                        <a:ea typeface="+mn-ea"/>
                        <a:cs typeface="+mn-cs"/>
                      </a:endParaRPr>
                    </a:p>
                  </a:txBody>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dirty="0" smtClean="0"/>
              <a:t>LO1 - Assessment Criteria</a:t>
            </a:r>
            <a:endParaRPr lang="en-GB" sz="3600" dirty="0"/>
          </a:p>
        </p:txBody>
      </p:sp>
    </p:spTree>
    <p:extLst>
      <p:ext uri="{BB962C8B-B14F-4D97-AF65-F5344CB8AC3E}">
        <p14:creationId xmlns:p14="http://schemas.microsoft.com/office/powerpoint/2010/main" val="165665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r>
              <a:rPr lang="en-GB" sz="2400" b="1" dirty="0"/>
              <a:t>For P1 and P2</a:t>
            </a:r>
            <a:r>
              <a:rPr lang="en-GB" sz="2400" dirty="0"/>
              <a:t>, Learners could produce a guide for applicants on the recruitment documentation used within a selected organisation. The guide should use a specified job role as an example and describe the recruitment documentation and the main employability, personal and communication skills required when applying for the specified job role. </a:t>
            </a:r>
          </a:p>
          <a:p>
            <a:r>
              <a:rPr lang="en-GB" sz="2400" b="1" dirty="0"/>
              <a:t>For </a:t>
            </a:r>
            <a:r>
              <a:rPr lang="en-GB" sz="2400" b="1" dirty="0" smtClean="0"/>
              <a:t>Merit </a:t>
            </a:r>
            <a:r>
              <a:rPr lang="en-GB" sz="2400" b="1" dirty="0"/>
              <a:t>criterion M1</a:t>
            </a:r>
            <a:r>
              <a:rPr lang="en-GB" sz="2400" dirty="0"/>
              <a:t>, learners could create a report for the management team which analyses the recruitment documentation that is used by the selected organisation.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Assessment Criteria – P1, P2 and M1</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8763" lvl="1">
              <a:buFont typeface="Wingdings 3" pitchFamily="18" charset="2"/>
              <a:buChar char=""/>
            </a:pPr>
            <a:r>
              <a:rPr lang="en-GB" sz="1600" b="1" dirty="0"/>
              <a:t>Human resources </a:t>
            </a:r>
            <a:r>
              <a:rPr lang="en-GB" sz="1600" dirty="0"/>
              <a:t>is “the function within a business </a:t>
            </a:r>
            <a:r>
              <a:rPr lang="en-GB" sz="1600" dirty="0" smtClean="0"/>
              <a:t>organisation </a:t>
            </a:r>
            <a:r>
              <a:rPr lang="en-GB" sz="1600" dirty="0"/>
              <a:t>that monitors the availability of qualified workers; recruits and screens applicants for jobs; helps select qualified employees; plans and presents appropriate orientation, training, and development for each employee; and administers employee benefit.” </a:t>
            </a:r>
            <a:r>
              <a:rPr lang="en-GB" sz="1600" i="1" dirty="0"/>
              <a:t>(</a:t>
            </a:r>
            <a:r>
              <a:rPr lang="en-GB" sz="1600" i="1" dirty="0">
                <a:hlinkClick r:id="rId3"/>
              </a:rPr>
              <a:t>www.minnesotalife.com/about/glossary_pages/glossary_h.asp</a:t>
            </a:r>
            <a:r>
              <a:rPr lang="en-GB" sz="1600" i="1" dirty="0" smtClean="0"/>
              <a:t>)</a:t>
            </a:r>
            <a:endParaRPr lang="en-GB" sz="1600" dirty="0" smtClean="0"/>
          </a:p>
          <a:p>
            <a:pPr marL="258763" lvl="1">
              <a:buFont typeface="Wingdings 3" pitchFamily="18" charset="2"/>
              <a:buChar char=""/>
            </a:pPr>
            <a:r>
              <a:rPr lang="en-GB" sz="1600" dirty="0" smtClean="0"/>
              <a:t>In short Human Resources is a department within every company that deals with  the needs of the employees and staffing needs within a company. Within this function there are sections of control that Human resources deal with. </a:t>
            </a:r>
          </a:p>
          <a:p>
            <a:pPr marL="258763" lvl="1">
              <a:buFont typeface="Wingdings 3" pitchFamily="18" charset="2"/>
              <a:buChar char=""/>
            </a:pPr>
            <a:endParaRPr lang="en-GB" sz="1600" dirty="0"/>
          </a:p>
          <a:p>
            <a:pPr marL="258763" lvl="1">
              <a:buFont typeface="Wingdings 3" pitchFamily="18" charset="2"/>
              <a:buChar char=""/>
            </a:pPr>
            <a:endParaRPr lang="en-GB" sz="1600" dirty="0" smtClean="0"/>
          </a:p>
          <a:p>
            <a:pPr marL="258763" lvl="1">
              <a:buFont typeface="Wingdings 3" pitchFamily="18" charset="2"/>
              <a:buChar char=""/>
            </a:pPr>
            <a:endParaRPr lang="en-GB" sz="1600" dirty="0"/>
          </a:p>
          <a:p>
            <a:pPr marL="258763" lvl="1">
              <a:buFont typeface="Wingdings 3" pitchFamily="18" charset="2"/>
              <a:buChar char=""/>
            </a:pPr>
            <a:endParaRPr lang="en-GB" sz="1600" dirty="0" smtClean="0"/>
          </a:p>
          <a:p>
            <a:pPr marL="258763" lvl="1">
              <a:buFont typeface="Wingdings 3" pitchFamily="18" charset="2"/>
              <a:buChar char=""/>
            </a:pPr>
            <a:endParaRPr lang="en-GB" sz="2000" dirty="0"/>
          </a:p>
          <a:p>
            <a:pPr marL="258763" lvl="1">
              <a:buFont typeface="Wingdings 3" pitchFamily="18" charset="2"/>
              <a:buChar char=""/>
            </a:pPr>
            <a:r>
              <a:rPr lang="en-GB" sz="1600" b="1" dirty="0" smtClean="0"/>
              <a:t>Recruitment </a:t>
            </a:r>
            <a:r>
              <a:rPr lang="en-GB" sz="1600" b="1" dirty="0"/>
              <a:t>and retention of staff </a:t>
            </a:r>
            <a:r>
              <a:rPr lang="en-GB" sz="1600" b="1" dirty="0" smtClean="0"/>
              <a:t>– </a:t>
            </a:r>
            <a:r>
              <a:rPr lang="en-GB" sz="1600" dirty="0" smtClean="0"/>
              <a:t>When a company needs new staff, more staff or is struggling to keep the current staff, Human Resources will be the people within the business who deals with this. In terms of finding new staff this could mean Job Agencies, placing adverts, interviewing potential staff or recruiting from within. This is a large part of their daily work. Think of a school and the staff turnover, the promotions, all the interviews going on. What you see is just a part of this, for every new member of staff there are 4 people  on average to interview, check references, applications to read and  that is just those who are called. Similarly for retention, it could be promotion, more money, different duties etc.</a:t>
            </a:r>
            <a:endParaRPr lang="en-GB" sz="1600" b="1" dirty="0"/>
          </a:p>
          <a:p>
            <a:pPr marL="258763" lvl="1">
              <a:buFont typeface="Wingdings 3" pitchFamily="18" charset="2"/>
              <a:buChar char=""/>
            </a:pPr>
            <a:endParaRPr lang="en-GB" sz="1600" dirty="0" smtClean="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P1.1 - </a:t>
            </a:r>
            <a:r>
              <a:rPr lang="en-GB" dirty="0"/>
              <a:t>Human </a:t>
            </a:r>
            <a:r>
              <a:rPr lang="en-GB" dirty="0" smtClean="0"/>
              <a:t>resources - Recruitment</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4286639512"/>
              </p:ext>
            </p:extLst>
          </p:nvPr>
        </p:nvGraphicFramePr>
        <p:xfrm>
          <a:off x="179511" y="2708920"/>
          <a:ext cx="8712969" cy="1341120"/>
        </p:xfrm>
        <a:graphic>
          <a:graphicData uri="http://schemas.openxmlformats.org/drawingml/2006/table">
            <a:tbl>
              <a:tblPr firstRow="1" bandRow="1">
                <a:tableStyleId>{5C22544A-7EE6-4342-B048-85BDC9FD1C3A}</a:tableStyleId>
              </a:tblPr>
              <a:tblGrid>
                <a:gridCol w="3528393"/>
                <a:gridCol w="2376264"/>
                <a:gridCol w="2808312"/>
              </a:tblGrid>
              <a:tr h="504056">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Recruitment and retention of staff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Contracts of employment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Job descriptions </a:t>
                      </a:r>
                    </a:p>
                    <a:p>
                      <a:pPr algn="ctr"/>
                      <a:endParaRPr lang="en-GB" sz="1400" b="1" dirty="0"/>
                    </a:p>
                  </a:txBody>
                  <a:tcPr/>
                </a:tc>
              </a:tr>
              <a:tr h="504056">
                <a:tc>
                  <a:txBody>
                    <a:bodyPr/>
                    <a:lstStyle/>
                    <a:p>
                      <a:pPr algn="ctr"/>
                      <a:r>
                        <a:rPr lang="en-GB" sz="1400" b="1" dirty="0" smtClean="0"/>
                        <a:t>Relationships with other departments</a:t>
                      </a:r>
                      <a:endParaRPr lang="en-GB" sz="1400" b="1"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 Resource requirements </a:t>
                      </a:r>
                    </a:p>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400" b="1" dirty="0" smtClean="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Monitoring of performance </a:t>
                      </a:r>
                    </a:p>
                  </a:txBody>
                  <a:tcPr/>
                </a:tc>
              </a:tr>
              <a:tr h="187816">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Setting standards of behaviour</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Incentives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400" b="1" dirty="0" smtClean="0"/>
                        <a:t>Sourcing: internal, external</a:t>
                      </a:r>
                      <a:endParaRPr lang="en-GB" sz="1400" b="1" dirty="0"/>
                    </a:p>
                  </a:txBody>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8763" lvl="1">
              <a:buFont typeface="Wingdings 3" pitchFamily="18" charset="2"/>
              <a:buChar char=""/>
            </a:pPr>
            <a:r>
              <a:rPr lang="en-GB" sz="2000" b="1" dirty="0" smtClean="0"/>
              <a:t>Contracts of Employment – </a:t>
            </a:r>
            <a:r>
              <a:rPr lang="en-GB" sz="2000" dirty="0" smtClean="0"/>
              <a:t>When a company needs new staff, more staff or change the levels of a current member of staff, Human Resources, with the consent of management, draw up a Contract of Employment that states legally the terms and conditions of employment for that member of staff. This is a legal document, </a:t>
            </a:r>
            <a:r>
              <a:rPr lang="en-GB" sz="2000" dirty="0"/>
              <a:t>a</a:t>
            </a:r>
            <a:r>
              <a:rPr lang="en-GB" sz="2000" dirty="0" smtClean="0"/>
              <a:t>nd states the roles and duties the staff member will be held to.</a:t>
            </a:r>
          </a:p>
          <a:p>
            <a:pPr marL="258763" lvl="1">
              <a:buFont typeface="Wingdings 3" pitchFamily="18" charset="2"/>
              <a:buChar char=""/>
            </a:pPr>
            <a:r>
              <a:rPr lang="en-GB" sz="2000" dirty="0" smtClean="0"/>
              <a:t>At the date of hiring that employee will have the right to negotiate the terms of the contract. For instance part of a Teaching contract is Parents Evening attendance, hours of duty, Subject specifics, Pay and a list of other things. Anything added to the contract after acceptance can again be negotiated and refused.</a:t>
            </a:r>
          </a:p>
          <a:p>
            <a:pPr marL="258763" lvl="1">
              <a:buFont typeface="Wingdings 3" pitchFamily="18" charset="2"/>
              <a:buChar char=""/>
            </a:pPr>
            <a:r>
              <a:rPr lang="en-GB" sz="2000" b="1" dirty="0" smtClean="0"/>
              <a:t>Job Descriptions –</a:t>
            </a:r>
            <a:r>
              <a:rPr lang="en-GB" sz="2000" dirty="0" smtClean="0"/>
              <a:t> Human Resources will draft the job description on behalf of the management and HOD. This will be agreed with all parties before a job advert is placed and is available to the prospective employee or applicant. This Job description outlines the duties of the member of staff, and is usually global in its expectation. Prospective employees read this by prospective employees to see if they are up to the task. For instance a checkout person might be expected to stock shelves as well, the job description will make this clear.</a:t>
            </a:r>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P1.1 - </a:t>
            </a:r>
            <a:r>
              <a:rPr lang="en-GB" dirty="0"/>
              <a:t>Human </a:t>
            </a:r>
            <a:r>
              <a:rPr lang="en-GB" dirty="0" smtClean="0"/>
              <a:t>resources - Recruitment</a:t>
            </a:r>
            <a:endParaRPr lang="en-US" b="1" dirty="0"/>
          </a:p>
        </p:txBody>
      </p:sp>
    </p:spTree>
    <p:extLst>
      <p:ext uri="{BB962C8B-B14F-4D97-AF65-F5344CB8AC3E}">
        <p14:creationId xmlns:p14="http://schemas.microsoft.com/office/powerpoint/2010/main" val="29284966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8763" lvl="1">
              <a:buFont typeface="Wingdings 3" pitchFamily="18" charset="2"/>
              <a:buChar char=""/>
            </a:pPr>
            <a:r>
              <a:rPr lang="en-GB" sz="2000" b="1" dirty="0"/>
              <a:t>R</a:t>
            </a:r>
            <a:r>
              <a:rPr lang="en-GB" sz="2000" b="1" dirty="0" smtClean="0"/>
              <a:t>esource </a:t>
            </a:r>
            <a:r>
              <a:rPr lang="en-GB" sz="2000" b="1" dirty="0"/>
              <a:t>requirements</a:t>
            </a:r>
            <a:r>
              <a:rPr lang="en-GB" sz="2000" dirty="0"/>
              <a:t> </a:t>
            </a:r>
            <a:r>
              <a:rPr lang="en-GB" sz="2000" dirty="0" smtClean="0"/>
              <a:t>– there are 2 kinds of resources within companies, human and physical, Human resources organise and manage the Human side of this but will play a part in the physical side of this if </a:t>
            </a:r>
            <a:r>
              <a:rPr lang="en-GB" sz="2000" dirty="0"/>
              <a:t>it </a:t>
            </a:r>
            <a:r>
              <a:rPr lang="en-GB" sz="2000" dirty="0" smtClean="0"/>
              <a:t>benefits </a:t>
            </a:r>
            <a:r>
              <a:rPr lang="en-GB" sz="2000" dirty="0"/>
              <a:t>the Human side. Have not got enough computers, Human resources will look into it</a:t>
            </a:r>
            <a:r>
              <a:rPr lang="en-GB" sz="2000" dirty="0" smtClean="0"/>
              <a:t>, rooms, facilities, technical resources etc. if it benefits staff and their daily job then HR will deal with it. For instance, if I need an SEN for a lesson, HR will deal with it along with the SEN department. If I need to take the day off, then HR will allocate replacements.</a:t>
            </a:r>
            <a:endParaRPr lang="en-GB" sz="2000" dirty="0"/>
          </a:p>
          <a:p>
            <a:pPr marL="258763" lvl="1">
              <a:buFont typeface="Wingdings 3" pitchFamily="18" charset="2"/>
              <a:buChar char=""/>
            </a:pPr>
            <a:r>
              <a:rPr lang="en-GB" sz="2000" b="1" dirty="0" smtClean="0"/>
              <a:t>Relationships </a:t>
            </a:r>
            <a:r>
              <a:rPr lang="en-GB" sz="2000" b="1" dirty="0"/>
              <a:t>with other </a:t>
            </a:r>
            <a:r>
              <a:rPr lang="en-GB" sz="2000" b="1" dirty="0" smtClean="0"/>
              <a:t>departments</a:t>
            </a:r>
            <a:r>
              <a:rPr lang="en-GB" sz="2000" dirty="0" smtClean="0"/>
              <a:t> – HR is seen as the gel between departments, they are the go to people, when it comes to internal conflicts, work being slow because of others, reliant jobs not getting done, departments do not face each other off, HR does this.  </a:t>
            </a:r>
            <a:r>
              <a:rPr lang="en-GB" sz="2000" dirty="0" smtClean="0"/>
              <a:t>On a larger scale this is called Industrial and Employee Relations and HR works with Unions to resolve or manage problems. They are also responsible for giving confidential </a:t>
            </a:r>
            <a:r>
              <a:rPr lang="en-GB" sz="2000" dirty="0"/>
              <a:t>advice to internal 'customers' in relation to problems at </a:t>
            </a:r>
            <a:r>
              <a:rPr lang="en-GB" sz="2000" dirty="0" smtClean="0"/>
              <a:t>work.</a:t>
            </a:r>
            <a:endParaRPr lang="en-GB" sz="2000" dirty="0"/>
          </a:p>
          <a:p>
            <a:pPr marL="258763" lvl="1">
              <a:buFont typeface="Wingdings 3" pitchFamily="18" charset="2"/>
              <a:buChar char=""/>
            </a:pPr>
            <a:endParaRPr lang="en-GB" sz="2000" dirty="0"/>
          </a:p>
        </p:txBody>
      </p:sp>
      <p:sp>
        <p:nvSpPr>
          <p:cNvPr id="2" name="Title 1"/>
          <p:cNvSpPr>
            <a:spLocks noGrp="1"/>
          </p:cNvSpPr>
          <p:nvPr>
            <p:ph type="title"/>
          </p:nvPr>
        </p:nvSpPr>
        <p:spPr>
          <a:xfrm>
            <a:off x="107504" y="116632"/>
            <a:ext cx="8964488" cy="452568"/>
          </a:xfrm>
        </p:spPr>
        <p:txBody>
          <a:bodyPr>
            <a:noAutofit/>
          </a:bodyPr>
          <a:lstStyle/>
          <a:p>
            <a:r>
              <a:rPr lang="en-GB" sz="3200" dirty="0" smtClean="0"/>
              <a:t>P1.1 - Human resources – Monitoring and Standards </a:t>
            </a:r>
            <a:endParaRPr lang="en-US" sz="3200" b="1" dirty="0"/>
          </a:p>
        </p:txBody>
      </p:sp>
    </p:spTree>
    <p:extLst>
      <p:ext uri="{BB962C8B-B14F-4D97-AF65-F5344CB8AC3E}">
        <p14:creationId xmlns:p14="http://schemas.microsoft.com/office/powerpoint/2010/main" val="161426050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28600" lvl="1">
              <a:buFont typeface="Wingdings 3" pitchFamily="18" charset="2"/>
              <a:buChar char=""/>
            </a:pPr>
            <a:r>
              <a:rPr lang="en-GB" sz="2000" b="1" dirty="0" smtClean="0"/>
              <a:t>Monitoring </a:t>
            </a:r>
            <a:r>
              <a:rPr lang="en-GB" sz="2000" b="1" dirty="0"/>
              <a:t>of performance </a:t>
            </a:r>
            <a:r>
              <a:rPr lang="en-GB" sz="2000" dirty="0" smtClean="0"/>
              <a:t>– Within every company staff are monitored, to make sure they are doing their job right, to make sure they are behaving, to make sure they are getting on with other and with customers. When any of this is not happening right, Human resources are responsible for the management of training needs for these staff, organising internal or external training, cataloguing the success or failure of that training and improving the efficiency of the  company. For instance in a school we would find training, fill in the application, give it to Human Resources, they would confer with Admin, Management and HOD’s and agree to this or dismiss it. It is their duty to organise it but not justify it.</a:t>
            </a:r>
            <a:endParaRPr lang="en-GB" sz="2000" dirty="0"/>
          </a:p>
          <a:p>
            <a:pPr marL="228600" lvl="1">
              <a:buFont typeface="Wingdings 3" pitchFamily="18" charset="2"/>
              <a:buChar char=""/>
            </a:pPr>
            <a:r>
              <a:rPr lang="en-GB" sz="2000" b="1" dirty="0" smtClean="0"/>
              <a:t>Setting </a:t>
            </a:r>
            <a:r>
              <a:rPr lang="en-GB" sz="2000" b="1" dirty="0"/>
              <a:t>standards of behaviour</a:t>
            </a:r>
            <a:r>
              <a:rPr lang="en-GB" sz="2000" dirty="0"/>
              <a:t> </a:t>
            </a:r>
            <a:r>
              <a:rPr lang="en-GB" sz="2000" dirty="0" smtClean="0"/>
              <a:t>– Internal conflicts happen, one staff member does not like another, disagrees, cannot work with, struggles to compromise etc. The larger the company and the departments, the more this is likely to happen., the more likely this is going to affect the business functions. Human resources, along with the members of staff, HOD’s and management will arrange conference on the disputation, find the solutions, organise the post decision and  evaluate the success of the decision. </a:t>
            </a:r>
            <a:endParaRPr lang="en-GB" sz="2000" dirty="0"/>
          </a:p>
        </p:txBody>
      </p:sp>
      <p:sp>
        <p:nvSpPr>
          <p:cNvPr id="2" name="Title 1"/>
          <p:cNvSpPr>
            <a:spLocks noGrp="1"/>
          </p:cNvSpPr>
          <p:nvPr>
            <p:ph type="title"/>
          </p:nvPr>
        </p:nvSpPr>
        <p:spPr>
          <a:xfrm>
            <a:off x="107504" y="116632"/>
            <a:ext cx="8964488" cy="452568"/>
          </a:xfrm>
        </p:spPr>
        <p:txBody>
          <a:bodyPr>
            <a:noAutofit/>
          </a:bodyPr>
          <a:lstStyle/>
          <a:p>
            <a:r>
              <a:rPr lang="en-GB" sz="3200" dirty="0"/>
              <a:t>P1.1 - Human resources – Monitoring and Standards </a:t>
            </a:r>
            <a:endParaRPr lang="en-US" sz="3200" b="1" dirty="0"/>
          </a:p>
        </p:txBody>
      </p:sp>
    </p:spTree>
    <p:extLst>
      <p:ext uri="{BB962C8B-B14F-4D97-AF65-F5344CB8AC3E}">
        <p14:creationId xmlns:p14="http://schemas.microsoft.com/office/powerpoint/2010/main" val="32120088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58763" lvl="1">
              <a:buFont typeface="Wingdings 3" pitchFamily="18" charset="2"/>
              <a:buChar char=""/>
            </a:pPr>
            <a:r>
              <a:rPr lang="en-GB" sz="2000" b="1" dirty="0" smtClean="0"/>
              <a:t>Incentives</a:t>
            </a:r>
            <a:r>
              <a:rPr lang="en-GB" sz="2000" dirty="0" smtClean="0"/>
              <a:t> – HR is responsible for managing the incentives Management offer to staff. If pay needs a bonus added, HR organise with Admin the payments and transfers from other funds, if a member of staff takes on additional duties, HR organise with management the new salary. For some companies incentives include Allocated Car Parking, Bonuses, Petrol Money, time off, Crèche, stock discounts</a:t>
            </a:r>
            <a:r>
              <a:rPr lang="en-GB" sz="2000" dirty="0" smtClean="0"/>
              <a:t> etc. It all depends on the company. Incentives give staff a reason to stay when more pay is not forthcoming, HR organise this with finance.</a:t>
            </a:r>
            <a:endParaRPr lang="en-GB" sz="2000" dirty="0"/>
          </a:p>
          <a:p>
            <a:pPr marL="258763" lvl="1">
              <a:buFont typeface="Wingdings 3" pitchFamily="18" charset="2"/>
              <a:buChar char=""/>
            </a:pPr>
            <a:r>
              <a:rPr lang="en-GB" sz="2000" b="1" dirty="0" smtClean="0"/>
              <a:t>Sourcing - internal</a:t>
            </a:r>
            <a:r>
              <a:rPr lang="en-GB" sz="2000" b="1" dirty="0"/>
              <a:t>, external</a:t>
            </a:r>
            <a:r>
              <a:rPr lang="en-GB" sz="2000" dirty="0"/>
              <a:t> </a:t>
            </a:r>
            <a:r>
              <a:rPr lang="en-GB" sz="2000" dirty="0" smtClean="0"/>
              <a:t> - Not all vacancies within a company can be filled from internally but a lot can. If a HOD position comes up within a school, HR will handle the internal applications, sort out who is best, organise interviews etc. If there is no internal candidate good enough, they will manage external candidates. They might source these from Job Sites, overseas sites, from other schools etc. Similarly when it comes to other resources, HR will source internally and then externally for equipment, training, support staff, replacements, covers etc. Whatever it takes to keep the business functioning.</a:t>
            </a:r>
          </a:p>
          <a:p>
            <a:pPr marL="30163" lvl="1" indent="0">
              <a:buNone/>
            </a:pPr>
            <a:r>
              <a:rPr lang="en-GB" sz="2000" b="1" dirty="0" smtClean="0"/>
              <a:t>P1.1 – Task 01 – </a:t>
            </a:r>
            <a:r>
              <a:rPr lang="en-GB" sz="2000" dirty="0" smtClean="0"/>
              <a:t>For a medium sized business, describe the functions of a HR department.</a:t>
            </a:r>
            <a:endParaRPr lang="en-GB" sz="20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P1.1 - </a:t>
            </a:r>
            <a:r>
              <a:rPr lang="en-GB" dirty="0"/>
              <a:t>Human resources: </a:t>
            </a:r>
            <a:endParaRPr lang="en-US" b="1" dirty="0"/>
          </a:p>
        </p:txBody>
      </p:sp>
    </p:spTree>
    <p:extLst>
      <p:ext uri="{BB962C8B-B14F-4D97-AF65-F5344CB8AC3E}">
        <p14:creationId xmlns:p14="http://schemas.microsoft.com/office/powerpoint/2010/main" val="160672152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14392</TotalTime>
  <Words>4066</Words>
  <Application>Microsoft Office PowerPoint</Application>
  <PresentationFormat>On-screen Show (4:3)</PresentationFormat>
  <Paragraphs>201</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Enderoth</vt:lpstr>
      <vt:lpstr>Unit 30 - Business Resources</vt:lpstr>
      <vt:lpstr> Unit 31 Scenario</vt:lpstr>
      <vt:lpstr>LO1 - Assessment Criteria</vt:lpstr>
      <vt:lpstr> Assessment Criteria – P1, P2 and M1</vt:lpstr>
      <vt:lpstr>P1.1 - Human resources - Recruitment</vt:lpstr>
      <vt:lpstr>P1.1 - Human resources - Recruitment</vt:lpstr>
      <vt:lpstr>P1.1 - Human resources – Monitoring and Standards </vt:lpstr>
      <vt:lpstr>P1.1 - Human resources – Monitoring and Standards </vt:lpstr>
      <vt:lpstr>P1.1 - Human resources: </vt:lpstr>
      <vt:lpstr>P1.2 – Recruitment Documentation</vt:lpstr>
      <vt:lpstr>P1.3 – Recruitment Documentation</vt:lpstr>
      <vt:lpstr>M1.1 – Recruitment Documentation</vt:lpstr>
      <vt:lpstr>P2.1 - Employability and personal and communication skills</vt:lpstr>
      <vt:lpstr>P2.1 - Employability and personal and communication skills</vt:lpstr>
      <vt:lpstr>P2.1 - Employability and personal and communication skills</vt:lpstr>
      <vt:lpstr>P2.1 - Employability and personal and communication skills</vt:lpstr>
      <vt:lpstr>P2.1 - Employability and personal and communication skills</vt:lpstr>
      <vt:lpstr>P2.1 - Employability and personal and communication skills</vt:lpstr>
      <vt:lpstr> Assessment Tasks – P1, P2 and M1</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394</cp:revision>
  <cp:lastPrinted>2013-11-14T08:02:55Z</cp:lastPrinted>
  <dcterms:created xsi:type="dcterms:W3CDTF">2008-08-20T08:55:34Z</dcterms:created>
  <dcterms:modified xsi:type="dcterms:W3CDTF">2014-07-25T12:36:12Z</dcterms:modified>
  <cp:category>Unit 05</cp:category>
</cp:coreProperties>
</file>